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handoutMasterIdLst>
    <p:handoutMasterId r:id="rId35"/>
  </p:handoutMasterIdLst>
  <p:sldIdLst>
    <p:sldId id="256" r:id="rId2"/>
    <p:sldId id="257" r:id="rId3"/>
    <p:sldId id="258" r:id="rId4"/>
    <p:sldId id="259" r:id="rId5"/>
    <p:sldId id="283" r:id="rId6"/>
    <p:sldId id="284" r:id="rId7"/>
    <p:sldId id="264" r:id="rId8"/>
    <p:sldId id="265" r:id="rId9"/>
    <p:sldId id="285" r:id="rId10"/>
    <p:sldId id="286" r:id="rId11"/>
    <p:sldId id="287" r:id="rId12"/>
    <p:sldId id="288" r:id="rId13"/>
    <p:sldId id="289" r:id="rId14"/>
    <p:sldId id="290" r:id="rId15"/>
    <p:sldId id="291" r:id="rId16"/>
    <p:sldId id="292" r:id="rId17"/>
    <p:sldId id="293" r:id="rId18"/>
    <p:sldId id="294" r:id="rId19"/>
    <p:sldId id="295" r:id="rId20"/>
    <p:sldId id="261" r:id="rId21"/>
    <p:sldId id="275" r:id="rId22"/>
    <p:sldId id="262" r:id="rId23"/>
    <p:sldId id="266" r:id="rId24"/>
    <p:sldId id="268" r:id="rId25"/>
    <p:sldId id="269" r:id="rId26"/>
    <p:sldId id="272" r:id="rId27"/>
    <p:sldId id="278" r:id="rId28"/>
    <p:sldId id="277" r:id="rId29"/>
    <p:sldId id="279" r:id="rId30"/>
    <p:sldId id="273" r:id="rId31"/>
    <p:sldId id="282" r:id="rId32"/>
    <p:sldId id="28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57" autoAdjust="0"/>
    <p:restoredTop sz="94688" autoAdjust="0"/>
  </p:normalViewPr>
  <p:slideViewPr>
    <p:cSldViewPr>
      <p:cViewPr varScale="1">
        <p:scale>
          <a:sx n="96" d="100"/>
          <a:sy n="96" d="100"/>
        </p:scale>
        <p:origin x="1720"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EFDA0-470C-2B45-BE9E-017F207C670B}" type="datetimeFigureOut">
              <a:rPr lang="en-US" smtClean="0"/>
              <a:t>8/27/21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9B894F-BA50-3341-907A-7C1B57045286}" type="slidenum">
              <a:rPr lang="en-US" smtClean="0"/>
              <a:t>‹#›</a:t>
            </a:fld>
            <a:endParaRPr lang="en-US"/>
          </a:p>
        </p:txBody>
      </p:sp>
    </p:spTree>
    <p:extLst>
      <p:ext uri="{BB962C8B-B14F-4D97-AF65-F5344CB8AC3E}">
        <p14:creationId xmlns:p14="http://schemas.microsoft.com/office/powerpoint/2010/main" val="1961392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FC13E5-8E4F-4265-8939-69ED2F03B383}" type="datetimeFigureOut">
              <a:rPr lang="en-GB" smtClean="0"/>
              <a:t>27/08/2021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E1E5E-DED5-4375-9DCF-5697D7CBEF00}" type="slidenum">
              <a:rPr lang="en-GB" smtClean="0"/>
              <a:t>‹#›</a:t>
            </a:fld>
            <a:endParaRPr lang="en-GB"/>
          </a:p>
        </p:txBody>
      </p:sp>
    </p:spTree>
    <p:extLst>
      <p:ext uri="{BB962C8B-B14F-4D97-AF65-F5344CB8AC3E}">
        <p14:creationId xmlns:p14="http://schemas.microsoft.com/office/powerpoint/2010/main" val="166423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E1E5E-DED5-4375-9DCF-5697D7CBEF00}" type="slidenum">
              <a:rPr lang="en-GB" smtClean="0"/>
              <a:t>1</a:t>
            </a:fld>
            <a:endParaRPr lang="en-GB" dirty="0"/>
          </a:p>
        </p:txBody>
      </p:sp>
    </p:spTree>
    <p:extLst>
      <p:ext uri="{BB962C8B-B14F-4D97-AF65-F5344CB8AC3E}">
        <p14:creationId xmlns:p14="http://schemas.microsoft.com/office/powerpoint/2010/main" val="2223290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E1E5E-DED5-4375-9DCF-5697D7CBEF00}" type="slidenum">
              <a:rPr lang="en-GB" smtClean="0"/>
              <a:t>24</a:t>
            </a:fld>
            <a:endParaRPr lang="en-GB"/>
          </a:p>
        </p:txBody>
      </p:sp>
    </p:spTree>
    <p:extLst>
      <p:ext uri="{BB962C8B-B14F-4D97-AF65-F5344CB8AC3E}">
        <p14:creationId xmlns:p14="http://schemas.microsoft.com/office/powerpoint/2010/main" val="761149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E1E5E-DED5-4375-9DCF-5697D7CBEF00}" type="slidenum">
              <a:rPr lang="en-GB" smtClean="0"/>
              <a:t>25</a:t>
            </a:fld>
            <a:endParaRPr lang="en-GB"/>
          </a:p>
        </p:txBody>
      </p:sp>
    </p:spTree>
    <p:extLst>
      <p:ext uri="{BB962C8B-B14F-4D97-AF65-F5344CB8AC3E}">
        <p14:creationId xmlns:p14="http://schemas.microsoft.com/office/powerpoint/2010/main" val="3562258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E1E5E-DED5-4375-9DCF-5697D7CBEF00}" type="slidenum">
              <a:rPr lang="en-GB" smtClean="0"/>
              <a:t>26</a:t>
            </a:fld>
            <a:endParaRPr lang="en-GB"/>
          </a:p>
        </p:txBody>
      </p:sp>
    </p:spTree>
    <p:extLst>
      <p:ext uri="{BB962C8B-B14F-4D97-AF65-F5344CB8AC3E}">
        <p14:creationId xmlns:p14="http://schemas.microsoft.com/office/powerpoint/2010/main" val="3676960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E1E5E-DED5-4375-9DCF-5697D7CBEF00}" type="slidenum">
              <a:rPr lang="en-GB" smtClean="0"/>
              <a:t>30</a:t>
            </a:fld>
            <a:endParaRPr lang="en-GB"/>
          </a:p>
        </p:txBody>
      </p:sp>
    </p:spTree>
    <p:extLst>
      <p:ext uri="{BB962C8B-B14F-4D97-AF65-F5344CB8AC3E}">
        <p14:creationId xmlns:p14="http://schemas.microsoft.com/office/powerpoint/2010/main" val="256441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E1E5E-DED5-4375-9DCF-5697D7CBEF00}" type="slidenum">
              <a:rPr lang="en-GB" smtClean="0"/>
              <a:t>2</a:t>
            </a:fld>
            <a:endParaRPr lang="en-GB"/>
          </a:p>
        </p:txBody>
      </p:sp>
    </p:spTree>
    <p:extLst>
      <p:ext uri="{BB962C8B-B14F-4D97-AF65-F5344CB8AC3E}">
        <p14:creationId xmlns:p14="http://schemas.microsoft.com/office/powerpoint/2010/main" val="229818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E1E5E-DED5-4375-9DCF-5697D7CBEF00}" type="slidenum">
              <a:rPr lang="en-GB" smtClean="0"/>
              <a:t>3</a:t>
            </a:fld>
            <a:endParaRPr lang="en-GB"/>
          </a:p>
        </p:txBody>
      </p:sp>
    </p:spTree>
    <p:extLst>
      <p:ext uri="{BB962C8B-B14F-4D97-AF65-F5344CB8AC3E}">
        <p14:creationId xmlns:p14="http://schemas.microsoft.com/office/powerpoint/2010/main" val="358293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E1E5E-DED5-4375-9DCF-5697D7CBEF00}" type="slidenum">
              <a:rPr lang="en-GB" smtClean="0"/>
              <a:t>4</a:t>
            </a:fld>
            <a:endParaRPr lang="en-GB" dirty="0"/>
          </a:p>
        </p:txBody>
      </p:sp>
    </p:spTree>
    <p:extLst>
      <p:ext uri="{BB962C8B-B14F-4D97-AF65-F5344CB8AC3E}">
        <p14:creationId xmlns:p14="http://schemas.microsoft.com/office/powerpoint/2010/main" val="2178316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E1E5E-DED5-4375-9DCF-5697D7CBEF00}" type="slidenum">
              <a:rPr lang="en-GB" smtClean="0"/>
              <a:t>7</a:t>
            </a:fld>
            <a:endParaRPr lang="en-GB" dirty="0"/>
          </a:p>
        </p:txBody>
      </p:sp>
    </p:spTree>
    <p:extLst>
      <p:ext uri="{BB962C8B-B14F-4D97-AF65-F5344CB8AC3E}">
        <p14:creationId xmlns:p14="http://schemas.microsoft.com/office/powerpoint/2010/main" val="14809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E1E5E-DED5-4375-9DCF-5697D7CBEF00}" type="slidenum">
              <a:rPr lang="en-GB" smtClean="0"/>
              <a:t>8</a:t>
            </a:fld>
            <a:endParaRPr lang="en-GB" dirty="0"/>
          </a:p>
        </p:txBody>
      </p:sp>
    </p:spTree>
    <p:extLst>
      <p:ext uri="{BB962C8B-B14F-4D97-AF65-F5344CB8AC3E}">
        <p14:creationId xmlns:p14="http://schemas.microsoft.com/office/powerpoint/2010/main" val="374237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E1E5E-DED5-4375-9DCF-5697D7CBEF00}" type="slidenum">
              <a:rPr lang="en-GB" smtClean="0"/>
              <a:t>20</a:t>
            </a:fld>
            <a:endParaRPr lang="en-GB" dirty="0"/>
          </a:p>
        </p:txBody>
      </p:sp>
    </p:spTree>
    <p:extLst>
      <p:ext uri="{BB962C8B-B14F-4D97-AF65-F5344CB8AC3E}">
        <p14:creationId xmlns:p14="http://schemas.microsoft.com/office/powerpoint/2010/main" val="1638767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BE1E5E-DED5-4375-9DCF-5697D7CBEF00}" type="slidenum">
              <a:rPr lang="en-GB" smtClean="0"/>
              <a:t>22</a:t>
            </a:fld>
            <a:endParaRPr lang="en-GB" dirty="0"/>
          </a:p>
        </p:txBody>
      </p:sp>
    </p:spTree>
    <p:extLst>
      <p:ext uri="{BB962C8B-B14F-4D97-AF65-F5344CB8AC3E}">
        <p14:creationId xmlns:p14="http://schemas.microsoft.com/office/powerpoint/2010/main" val="806088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BE1E5E-DED5-4375-9DCF-5697D7CBEF00}" type="slidenum">
              <a:rPr lang="en-GB" smtClean="0"/>
              <a:t>23</a:t>
            </a:fld>
            <a:endParaRPr lang="en-GB"/>
          </a:p>
        </p:txBody>
      </p:sp>
    </p:spTree>
    <p:extLst>
      <p:ext uri="{BB962C8B-B14F-4D97-AF65-F5344CB8AC3E}">
        <p14:creationId xmlns:p14="http://schemas.microsoft.com/office/powerpoint/2010/main" val="329273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002DBD9A-05C5-4832-8F92-9590779C9DFB}"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DBD9A-05C5-4832-8F92-9590779C9DFB}"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DBD9A-05C5-4832-8F92-9590779C9DFB}"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2DBD9A-05C5-4832-8F92-9590779C9DFB}"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002DBD9A-05C5-4832-8F92-9590779C9DFB}" type="datetimeFigureOut">
              <a:rPr lang="en-GB" smtClean="0"/>
              <a:t>27/08/2021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2DBD9A-05C5-4832-8F92-9590779C9DFB}"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3B9B49-4945-4EF4-B8DF-146FAE64A8D7}"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2DBD9A-05C5-4832-8F92-9590779C9DFB}" type="datetimeFigureOut">
              <a:rPr lang="en-GB" smtClean="0"/>
              <a:t>27/08/2021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2DBD9A-05C5-4832-8F92-9590779C9DFB}" type="datetimeFigureOut">
              <a:rPr lang="en-GB" smtClean="0"/>
              <a:t>27/08/2021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DBD9A-05C5-4832-8F92-9590779C9DFB}" type="datetimeFigureOut">
              <a:rPr lang="en-GB" smtClean="0"/>
              <a:t>27/08/2021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002DBD9A-05C5-4832-8F92-9590779C9DFB}" type="datetimeFigureOut">
              <a:rPr lang="en-GB" smtClean="0"/>
              <a:t>27/08/2021</a:t>
            </a:fld>
            <a:endParaRPr lang="en-GB"/>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C3B9B49-4945-4EF4-B8DF-146FAE64A8D7}"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DBD9A-05C5-4832-8F92-9590779C9DFB}" type="datetimeFigureOut">
              <a:rPr lang="en-GB" smtClean="0"/>
              <a:t>27/08/2021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3B9B49-4945-4EF4-B8DF-146FAE64A8D7}"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002DBD9A-05C5-4832-8F92-9590779C9DFB}" type="datetimeFigureOut">
              <a:rPr lang="en-GB" smtClean="0"/>
              <a:t>27/08/2021</a:t>
            </a:fld>
            <a:endParaRPr lang="en-GB"/>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GB"/>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3C3B9B49-4945-4EF4-B8DF-146FAE64A8D7}"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hs.uk/conditions/coronavirus-covid-19/testing-and-tracing/get-a-test-to-check-if-you-have-coronavirus/"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g"/><Relationship Id="rId3" Type="http://schemas.openxmlformats.org/officeDocument/2006/relationships/image" Target="../media/image5.jpg"/><Relationship Id="rId7" Type="http://schemas.openxmlformats.org/officeDocument/2006/relationships/image" Target="../media/image8.jpeg"/><Relationship Id="rId12"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4.jpeg"/><Relationship Id="rId10" Type="http://schemas.openxmlformats.org/officeDocument/2006/relationships/image" Target="../media/image11.jpeg"/><Relationship Id="rId4" Type="http://schemas.openxmlformats.org/officeDocument/2006/relationships/image" Target="../media/image6.jpeg"/><Relationship Id="rId9" Type="http://schemas.openxmlformats.org/officeDocument/2006/relationships/image" Target="../media/image10.jpe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tiff"/><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emf"/></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365760"/>
            <a:ext cx="7300292" cy="548640"/>
          </a:xfrm>
        </p:spPr>
        <p:txBody>
          <a:bodyPr>
            <a:normAutofit fontScale="90000"/>
          </a:bodyPr>
          <a:lstStyle/>
          <a:p>
            <a:pPr algn="ctr"/>
            <a:br>
              <a:rPr lang="en-GB" sz="4400" dirty="0">
                <a:solidFill>
                  <a:srgbClr val="002060"/>
                </a:solidFill>
                <a:latin typeface="Balloonist SF" pitchFamily="34" charset="0"/>
              </a:rPr>
            </a:br>
            <a:endParaRPr lang="en-GB" sz="4400" dirty="0">
              <a:solidFill>
                <a:srgbClr val="002060"/>
              </a:solidFill>
              <a:latin typeface="Comic Sans MS" pitchFamily="66" charset="0"/>
            </a:endParaRPr>
          </a:p>
        </p:txBody>
      </p:sp>
      <p:sp>
        <p:nvSpPr>
          <p:cNvPr id="3" name="Subtitle 2"/>
          <p:cNvSpPr>
            <a:spLocks noGrp="1"/>
          </p:cNvSpPr>
          <p:nvPr>
            <p:ph sz="half" idx="4294967295"/>
          </p:nvPr>
        </p:nvSpPr>
        <p:spPr>
          <a:xfrm>
            <a:off x="3275856" y="1916832"/>
            <a:ext cx="5580955" cy="2448272"/>
          </a:xfrm>
        </p:spPr>
        <p:txBody>
          <a:bodyPr>
            <a:noAutofit/>
          </a:bodyPr>
          <a:lstStyle/>
          <a:p>
            <a:pPr algn="ctr"/>
            <a:r>
              <a:rPr lang="en-GB" sz="3200" dirty="0">
                <a:solidFill>
                  <a:srgbClr val="0070C0"/>
                </a:solidFill>
                <a:latin typeface="Comic Sans MS" pitchFamily="66" charset="0"/>
              </a:rPr>
              <a:t>Information about</a:t>
            </a:r>
          </a:p>
          <a:p>
            <a:pPr algn="ctr"/>
            <a:r>
              <a:rPr lang="en-GB" sz="3200" dirty="0">
                <a:solidFill>
                  <a:srgbClr val="0070C0"/>
                </a:solidFill>
                <a:latin typeface="Comic Sans MS" pitchFamily="66" charset="0"/>
              </a:rPr>
              <a:t> Good Shepherd Nursery School 2021.  </a:t>
            </a:r>
          </a:p>
        </p:txBody>
      </p:sp>
      <p:pic>
        <p:nvPicPr>
          <p:cNvPr id="10"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020" t="20149" r="18918" b="10448"/>
          <a:stretch>
            <a:fillRect/>
          </a:stretch>
        </p:blipFill>
        <p:spPr bwMode="auto">
          <a:xfrm>
            <a:off x="-5205" y="3789040"/>
            <a:ext cx="3857126" cy="3068960"/>
          </a:xfrm>
          <a:prstGeom prst="rect">
            <a:avLst/>
          </a:prstGeom>
          <a:noFill/>
          <a:ln>
            <a:solidFill>
              <a:schemeClr val="accent1"/>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p:cNvPicPr/>
          <p:nvPr/>
        </p:nvPicPr>
        <p:blipFill>
          <a:blip r:embed="rId4" cstate="print">
            <a:extLst>
              <a:ext uri="{28A0092B-C50C-407E-A947-70E740481C1C}">
                <a14:useLocalDpi xmlns:a14="http://schemas.microsoft.com/office/drawing/2010/main"/>
              </a:ext>
            </a:extLst>
          </a:blip>
          <a:srcRect/>
          <a:stretch>
            <a:fillRect/>
          </a:stretch>
        </p:blipFill>
        <p:spPr bwMode="auto">
          <a:xfrm>
            <a:off x="251520" y="299492"/>
            <a:ext cx="8352928" cy="1368152"/>
          </a:xfrm>
          <a:prstGeom prst="rect">
            <a:avLst/>
          </a:prstGeom>
          <a:noFill/>
          <a:ln>
            <a:noFill/>
          </a:ln>
          <a:effectLst>
            <a:softEdge rad="38100"/>
          </a:effectLst>
        </p:spPr>
      </p:pic>
    </p:spTree>
    <p:extLst>
      <p:ext uri="{BB962C8B-B14F-4D97-AF65-F5344CB8AC3E}">
        <p14:creationId xmlns:p14="http://schemas.microsoft.com/office/powerpoint/2010/main" val="10804585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6" presetClass="emph" presetSubtype="0" fill="hold" nodeType="afterEffect">
                                  <p:stCondLst>
                                    <p:cond delay="0"/>
                                  </p:stCondLst>
                                  <p:childTnLst>
                                    <p:animScale>
                                      <p:cBhvr>
                                        <p:cTn id="19"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1464" y="247126"/>
            <a:ext cx="7520940" cy="691464"/>
          </a:xfrm>
        </p:spPr>
        <p:txBody>
          <a:bodyPr/>
          <a:lstStyle/>
          <a:p>
            <a:r>
              <a:rPr lang="en-GB" sz="2200" dirty="0">
                <a:solidFill>
                  <a:srgbClr val="002060"/>
                </a:solidFill>
                <a:latin typeface="Comic Sans MS" panose="030F0902030302020204" pitchFamily="66" charset="0"/>
              </a:rPr>
              <a:t>             SETTLING IN PROCEDURES</a:t>
            </a:r>
            <a:br>
              <a:rPr lang="en-GB" sz="2200" dirty="0">
                <a:solidFill>
                  <a:srgbClr val="002060"/>
                </a:solidFill>
                <a:latin typeface="Comic Sans MS" panose="030F0902030302020204" pitchFamily="66" charset="0"/>
              </a:rPr>
            </a:br>
            <a:r>
              <a:rPr lang="en-GB" sz="2200" dirty="0">
                <a:solidFill>
                  <a:srgbClr val="002060"/>
                </a:solidFill>
                <a:latin typeface="Comic Sans MS" panose="030F0902030302020204" pitchFamily="66" charset="0"/>
              </a:rPr>
              <a:t>                </a:t>
            </a:r>
            <a:r>
              <a:rPr lang="en-GB" sz="1200" dirty="0">
                <a:solidFill>
                  <a:srgbClr val="002060"/>
                </a:solidFill>
                <a:latin typeface="Comic Sans MS" panose="030F0902030302020204" pitchFamily="66" charset="0"/>
              </a:rPr>
              <a:t>(</a:t>
            </a:r>
            <a:r>
              <a:rPr lang="en-GB" sz="1200" dirty="0">
                <a:latin typeface="Comic Sans MS" pitchFamily="66" charset="0"/>
                <a:cs typeface="Aharoni" pitchFamily="2" charset="-79"/>
              </a:rPr>
              <a:t>dependent  on updated Covid guidance at the time )</a:t>
            </a:r>
            <a:endParaRPr lang="en-GB" sz="1200" dirty="0">
              <a:solidFill>
                <a:srgbClr val="002060"/>
              </a:solidFill>
              <a:latin typeface="Comic Sans MS" panose="030F0902030302020204" pitchFamily="66" charset="0"/>
            </a:endParaRPr>
          </a:p>
        </p:txBody>
      </p:sp>
      <p:sp>
        <p:nvSpPr>
          <p:cNvPr id="5" name="Content Placeholder 4"/>
          <p:cNvSpPr>
            <a:spLocks noGrp="1"/>
          </p:cNvSpPr>
          <p:nvPr>
            <p:ph idx="1"/>
          </p:nvPr>
        </p:nvSpPr>
        <p:spPr>
          <a:xfrm>
            <a:off x="811530" y="938590"/>
            <a:ext cx="7520940" cy="4290610"/>
          </a:xfrm>
        </p:spPr>
        <p:txBody>
          <a:bodyPr>
            <a:normAutofit/>
          </a:bodyPr>
          <a:lstStyle/>
          <a:p>
            <a:pPr marL="285750" indent="-285750">
              <a:buFont typeface="Arial" panose="020B0604020202020204" pitchFamily="34" charset="0"/>
              <a:buChar char="•"/>
            </a:pPr>
            <a:r>
              <a:rPr lang="en-GB" sz="1400" b="0" dirty="0">
                <a:latin typeface="Comic Sans MS" panose="030F0902030302020204" pitchFamily="66" charset="0"/>
              </a:rPr>
              <a:t>  Mrs le </a:t>
            </a:r>
            <a:r>
              <a:rPr lang="en-GB" sz="1400" b="0" dirty="0" err="1">
                <a:latin typeface="Comic Sans MS" panose="030F0902030302020204" pitchFamily="66" charset="0"/>
              </a:rPr>
              <a:t>Mahieu’s</a:t>
            </a:r>
            <a:r>
              <a:rPr lang="en-GB" sz="1400" b="0" dirty="0">
                <a:latin typeface="Comic Sans MS" panose="030F0902030302020204" pitchFamily="66" charset="0"/>
              </a:rPr>
              <a:t> class will use the main front door for both drop off and collection.</a:t>
            </a:r>
          </a:p>
          <a:p>
            <a:pPr>
              <a:buFont typeface="Arial" panose="020B0604020202020204" pitchFamily="34" charset="0"/>
              <a:buChar char="•"/>
            </a:pPr>
            <a:r>
              <a:rPr lang="en-GB" sz="1400" b="0" dirty="0">
                <a:latin typeface="Comic Sans MS" panose="030F0902030302020204" pitchFamily="66" charset="0"/>
              </a:rPr>
              <a:t> Mrs </a:t>
            </a:r>
            <a:r>
              <a:rPr lang="en-GB" sz="1400" b="0" dirty="0" err="1">
                <a:latin typeface="Comic Sans MS" panose="030F0902030302020204" pitchFamily="66" charset="0"/>
              </a:rPr>
              <a:t>Murney’s</a:t>
            </a:r>
            <a:r>
              <a:rPr lang="en-GB" sz="1400" b="0" dirty="0">
                <a:latin typeface="Comic Sans MS" panose="030F0902030302020204" pitchFamily="66" charset="0"/>
              </a:rPr>
              <a:t> class will use the side gate for both drop off and collection.</a:t>
            </a:r>
          </a:p>
          <a:p>
            <a:pPr>
              <a:buFont typeface="Arial" panose="020B0604020202020204" pitchFamily="34" charset="0"/>
              <a:buChar char="•"/>
            </a:pPr>
            <a:r>
              <a:rPr lang="en-GB" sz="1400" b="0" dirty="0">
                <a:latin typeface="Comic Sans MS" panose="030F0902030302020204" pitchFamily="66" charset="0"/>
              </a:rPr>
              <a:t>A parent/carer will escort their child to the main door/side gate of the nursery where a member of staff will bring child into the class</a:t>
            </a:r>
          </a:p>
          <a:p>
            <a:pPr>
              <a:buFont typeface="Arial" panose="020B0604020202020204" pitchFamily="34" charset="0"/>
              <a:buChar char="•"/>
            </a:pPr>
            <a:r>
              <a:rPr lang="en-GB" sz="1400" b="0" dirty="0">
                <a:latin typeface="Comic Sans MS" panose="030F0902030302020204" pitchFamily="66" charset="0"/>
              </a:rPr>
              <a:t>We will use our special </a:t>
            </a:r>
            <a:r>
              <a:rPr lang="en-GB" sz="1400" b="0" dirty="0" err="1">
                <a:latin typeface="Comic Sans MS" panose="030F0902030302020204" pitchFamily="66" charset="0"/>
              </a:rPr>
              <a:t>seany</a:t>
            </a:r>
            <a:r>
              <a:rPr lang="en-GB" sz="1400" b="0" dirty="0">
                <a:latin typeface="Comic Sans MS" panose="030F0902030302020204" pitchFamily="66" charset="0"/>
              </a:rPr>
              <a:t> or Molly puppet to hold your child’s hand to encourage a smooth transition into the classroom</a:t>
            </a:r>
          </a:p>
          <a:p>
            <a:pPr>
              <a:buFont typeface="Arial" panose="020B0604020202020204" pitchFamily="34" charset="0"/>
              <a:buChar char="•"/>
            </a:pPr>
            <a:r>
              <a:rPr lang="en-GB" sz="1400" b="0" dirty="0">
                <a:latin typeface="Comic Sans MS" panose="030F0902030302020204" pitchFamily="66" charset="0"/>
              </a:rPr>
              <a:t>Same procedure will be for collection time, a member of staff will hand over your child to you. Please be patient-we are learning who you are!</a:t>
            </a:r>
          </a:p>
          <a:p>
            <a:pPr>
              <a:buFont typeface="Arial" panose="020B0604020202020204" pitchFamily="34" charset="0"/>
              <a:buChar char="•"/>
            </a:pPr>
            <a:r>
              <a:rPr lang="en-GB" sz="1400" b="0" dirty="0">
                <a:latin typeface="Comic Sans MS" panose="030F0902030302020204" pitchFamily="66" charset="0"/>
              </a:rPr>
              <a:t>It is imperative that appropriate social distancing is observed during these times as times of drop offs are staggered to alleviate some pressure. </a:t>
            </a:r>
          </a:p>
          <a:p>
            <a:pPr>
              <a:buFont typeface="Arial" panose="020B0604020202020204" pitchFamily="34" charset="0"/>
              <a:buChar char="•"/>
            </a:pPr>
            <a:r>
              <a:rPr lang="en-GB" sz="1400" b="0" dirty="0">
                <a:latin typeface="Comic Sans MS" panose="030F0902030302020204" pitchFamily="66" charset="0"/>
              </a:rPr>
              <a:t>Parents are not encouraged to wait, but where this is essential parents are requested to wait at designated outside areas.</a:t>
            </a:r>
          </a:p>
          <a:p>
            <a:pPr>
              <a:buFont typeface="Arial" panose="020B0604020202020204" pitchFamily="34" charset="0"/>
              <a:buChar char="•"/>
            </a:pPr>
            <a:r>
              <a:rPr lang="en-GB" sz="1400" b="0" dirty="0">
                <a:latin typeface="Comic Sans MS" panose="030F0902030302020204" pitchFamily="66" charset="0"/>
              </a:rPr>
              <a:t>We will send you lots of  photographs on seesaw to show you how your child is settling in.</a:t>
            </a:r>
          </a:p>
          <a:p>
            <a:endParaRPr lang="en-GB" dirty="0"/>
          </a:p>
        </p:txBody>
      </p:sp>
      <p:pic>
        <p:nvPicPr>
          <p:cNvPr id="3" name="Picture 2">
            <a:extLst>
              <a:ext uri="{FF2B5EF4-FFF2-40B4-BE49-F238E27FC236}">
                <a16:creationId xmlns:a16="http://schemas.microsoft.com/office/drawing/2014/main" id="{8963F76D-DE2E-1E48-BF10-F70F33C99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582" y="5287890"/>
            <a:ext cx="5970898" cy="1263040"/>
          </a:xfrm>
          <a:prstGeom prst="rect">
            <a:avLst/>
          </a:prstGeom>
        </p:spPr>
      </p:pic>
      <p:pic>
        <p:nvPicPr>
          <p:cNvPr id="7" name="Picture 6">
            <a:extLst>
              <a:ext uri="{FF2B5EF4-FFF2-40B4-BE49-F238E27FC236}">
                <a16:creationId xmlns:a16="http://schemas.microsoft.com/office/drawing/2014/main" id="{22DE70B5-FEF3-B744-98E2-8CE5AEB4D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538" y="46809"/>
            <a:ext cx="1389942" cy="929843"/>
          </a:xfrm>
          <a:prstGeom prst="rect">
            <a:avLst/>
          </a:prstGeom>
        </p:spPr>
      </p:pic>
      <p:pic>
        <p:nvPicPr>
          <p:cNvPr id="9" name="Picture 8">
            <a:extLst>
              <a:ext uri="{FF2B5EF4-FFF2-40B4-BE49-F238E27FC236}">
                <a16:creationId xmlns:a16="http://schemas.microsoft.com/office/drawing/2014/main" id="{EB080C8E-8990-5548-BB44-F814B0D63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68241"/>
            <a:ext cx="1595090" cy="908411"/>
          </a:xfrm>
          <a:prstGeom prst="rect">
            <a:avLst/>
          </a:prstGeom>
        </p:spPr>
      </p:pic>
      <p:pic>
        <p:nvPicPr>
          <p:cNvPr id="11" name="Picture 10">
            <a:extLst>
              <a:ext uri="{FF2B5EF4-FFF2-40B4-BE49-F238E27FC236}">
                <a16:creationId xmlns:a16="http://schemas.microsoft.com/office/drawing/2014/main" id="{E5838693-CD9D-A04D-8C91-1703C61D7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69160"/>
            <a:ext cx="2361572" cy="2010109"/>
          </a:xfrm>
          <a:prstGeom prst="rect">
            <a:avLst/>
          </a:prstGeom>
        </p:spPr>
      </p:pic>
    </p:spTree>
    <p:extLst>
      <p:ext uri="{BB962C8B-B14F-4D97-AF65-F5344CB8AC3E}">
        <p14:creationId xmlns:p14="http://schemas.microsoft.com/office/powerpoint/2010/main" val="96480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9968"/>
            <a:ext cx="7520940" cy="491530"/>
          </a:xfrm>
        </p:spPr>
        <p:txBody>
          <a:bodyPr/>
          <a:lstStyle/>
          <a:p>
            <a:r>
              <a:rPr lang="en-GB" sz="2200">
                <a:solidFill>
                  <a:srgbClr val="002060"/>
                </a:solidFill>
                <a:latin typeface="Comic Sans MS" panose="030F0902030302020204" pitchFamily="66" charset="0"/>
              </a:rPr>
              <a:t>Social Distancing for pupils</a:t>
            </a:r>
          </a:p>
        </p:txBody>
      </p:sp>
      <p:sp>
        <p:nvSpPr>
          <p:cNvPr id="3" name="Content Placeholder 2"/>
          <p:cNvSpPr>
            <a:spLocks noGrp="1"/>
          </p:cNvSpPr>
          <p:nvPr>
            <p:ph idx="1"/>
          </p:nvPr>
        </p:nvSpPr>
        <p:spPr>
          <a:xfrm>
            <a:off x="822960" y="332656"/>
            <a:ext cx="6930390" cy="4753695"/>
          </a:xfrm>
        </p:spPr>
        <p:txBody>
          <a:bodyPr>
            <a:normAutofit lnSpcReduction="10000"/>
          </a:bodyPr>
          <a:lstStyle/>
          <a:p>
            <a:pPr>
              <a:buFont typeface="Arial" panose="020B0604020202020204" pitchFamily="34" charset="0"/>
              <a:buChar char="•"/>
            </a:pPr>
            <a:endParaRPr lang="en-GB" sz="1500" b="0" dirty="0">
              <a:latin typeface="Comic Sans MS" panose="030F0902030302020204" pitchFamily="66" charset="0"/>
            </a:endParaRPr>
          </a:p>
          <a:p>
            <a:pPr>
              <a:buFont typeface="Arial" panose="020B0604020202020204" pitchFamily="34" charset="0"/>
              <a:buChar char="•"/>
            </a:pPr>
            <a:r>
              <a:rPr lang="en-GB" sz="1500" b="0" dirty="0">
                <a:latin typeface="Comic Sans MS" panose="030F0902030302020204" pitchFamily="66" charset="0"/>
              </a:rPr>
              <a:t>Our young children would find it impossible to socially distance and will therefore be part of a whole class bubble where they engage freely with their friends throughout their day.</a:t>
            </a:r>
          </a:p>
          <a:p>
            <a:pPr>
              <a:buFont typeface="Arial" panose="020B0604020202020204" pitchFamily="34" charset="0"/>
              <a:buChar char="•"/>
            </a:pPr>
            <a:r>
              <a:rPr lang="en-GB" sz="1500" b="0" dirty="0">
                <a:latin typeface="Comic Sans MS" panose="030F0902030302020204" pitchFamily="66" charset="0"/>
              </a:rPr>
              <a:t>Staff will follow social distancing measures.</a:t>
            </a:r>
          </a:p>
          <a:p>
            <a:pPr marL="285750" indent="-285750">
              <a:buFont typeface="Arial" panose="020B0604020202020204" pitchFamily="34" charset="0"/>
              <a:buChar char="•"/>
            </a:pPr>
            <a:r>
              <a:rPr lang="en-GB" sz="1500" b="0" dirty="0">
                <a:latin typeface="Comic Sans MS" panose="030F0902030302020204" pitchFamily="66" charset="0"/>
              </a:rPr>
              <a:t>Our children will flourish, mentally, physically and emotionally in their new nursery environment, a place that is filled with a wealth of learning opportunities. It is through our nurturing and caring approach that we hope to encourage children to follow procedures to create a healthy, happy hub and access an enjoyable settling in period learning a multitude of new skills and making lots of new friends.</a:t>
            </a:r>
          </a:p>
          <a:p>
            <a:pPr>
              <a:buFont typeface="Arial" panose="020B0604020202020204" pitchFamily="34" charset="0"/>
              <a:buChar char="•"/>
            </a:pPr>
            <a:r>
              <a:rPr lang="en-GB" sz="1500" b="0" dirty="0">
                <a:latin typeface="Comic Sans MS" panose="030F0902030302020204" pitchFamily="66" charset="0"/>
              </a:rPr>
              <a:t>Each class will stay in their own large bubble and will use the same indoor areas </a:t>
            </a:r>
          </a:p>
          <a:p>
            <a:pPr>
              <a:buFont typeface="Arial" panose="020B0604020202020204" pitchFamily="34" charset="0"/>
              <a:buChar char="•"/>
            </a:pPr>
            <a:r>
              <a:rPr lang="en-GB" sz="1500" b="0" dirty="0">
                <a:latin typeface="Comic Sans MS" panose="030F0902030302020204" pitchFamily="66" charset="0"/>
              </a:rPr>
              <a:t>Both classes will share our outdoor areas and spaces, on a rotational basis.</a:t>
            </a:r>
          </a:p>
          <a:p>
            <a:pPr>
              <a:buFont typeface="Arial" panose="020B0604020202020204" pitchFamily="34" charset="0"/>
              <a:buChar char="•"/>
            </a:pPr>
            <a:r>
              <a:rPr lang="en-GB" sz="1500" b="0" dirty="0">
                <a:latin typeface="Comic Sans MS" panose="030F0902030302020204" pitchFamily="66" charset="0"/>
              </a:rPr>
              <a:t>We will be planning for daily snack ,following safety guidelines ensuring  groups of children are kept together.</a:t>
            </a:r>
          </a:p>
          <a:p>
            <a:pPr>
              <a:buFont typeface="Arial" panose="020B0604020202020204" pitchFamily="34" charset="0"/>
              <a:buChar char="•"/>
            </a:pPr>
            <a:r>
              <a:rPr lang="en-GB" sz="1500" b="0" dirty="0">
                <a:latin typeface="Comic Sans MS" panose="030F0902030302020204" pitchFamily="66" charset="0"/>
              </a:rPr>
              <a:t>Dinner routine will begin in October, dates will be issued at a later date.</a:t>
            </a:r>
          </a:p>
        </p:txBody>
      </p:sp>
      <p:pic>
        <p:nvPicPr>
          <p:cNvPr id="5" name="Picture 4">
            <a:extLst>
              <a:ext uri="{FF2B5EF4-FFF2-40B4-BE49-F238E27FC236}">
                <a16:creationId xmlns:a16="http://schemas.microsoft.com/office/drawing/2014/main" id="{2AAE162B-2055-7543-998D-07A361E42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5552342"/>
            <a:ext cx="1600200" cy="1257300"/>
          </a:xfrm>
          <a:prstGeom prst="rect">
            <a:avLst/>
          </a:prstGeom>
        </p:spPr>
      </p:pic>
      <p:pic>
        <p:nvPicPr>
          <p:cNvPr id="7" name="Picture 6">
            <a:extLst>
              <a:ext uri="{FF2B5EF4-FFF2-40B4-BE49-F238E27FC236}">
                <a16:creationId xmlns:a16="http://schemas.microsoft.com/office/drawing/2014/main" id="{7949FA6A-97EA-984A-86DE-50748CCD8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350" y="57150"/>
            <a:ext cx="1181100" cy="1714500"/>
          </a:xfrm>
          <a:prstGeom prst="rect">
            <a:avLst/>
          </a:prstGeom>
        </p:spPr>
      </p:pic>
      <p:pic>
        <p:nvPicPr>
          <p:cNvPr id="9" name="Picture 8">
            <a:extLst>
              <a:ext uri="{FF2B5EF4-FFF2-40B4-BE49-F238E27FC236}">
                <a16:creationId xmlns:a16="http://schemas.microsoft.com/office/drawing/2014/main" id="{EA8A7D47-80BB-5F4C-9E8C-1761585E0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5518150"/>
            <a:ext cx="3099668" cy="1282700"/>
          </a:xfrm>
          <a:prstGeom prst="rect">
            <a:avLst/>
          </a:prstGeom>
        </p:spPr>
      </p:pic>
      <p:pic>
        <p:nvPicPr>
          <p:cNvPr id="11" name="Picture 10">
            <a:extLst>
              <a:ext uri="{FF2B5EF4-FFF2-40B4-BE49-F238E27FC236}">
                <a16:creationId xmlns:a16="http://schemas.microsoft.com/office/drawing/2014/main" id="{EAB6A432-5617-3E46-9594-B5B6892B6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699" y="3395772"/>
            <a:ext cx="1356246" cy="1380683"/>
          </a:xfrm>
          <a:prstGeom prst="rect">
            <a:avLst/>
          </a:prstGeom>
        </p:spPr>
      </p:pic>
    </p:spTree>
    <p:extLst>
      <p:ext uri="{BB962C8B-B14F-4D97-AF65-F5344CB8AC3E}">
        <p14:creationId xmlns:p14="http://schemas.microsoft.com/office/powerpoint/2010/main" val="2416750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60" y="914400"/>
            <a:ext cx="7520940" cy="4026768"/>
          </a:xfrm>
        </p:spPr>
        <p:txBody>
          <a:bodyPr>
            <a:normAutofit fontScale="92500" lnSpcReduction="20000"/>
          </a:bodyPr>
          <a:lstStyle/>
          <a:p>
            <a:pPr>
              <a:buFont typeface="Arial" panose="020B0604020202020204" pitchFamily="34" charset="0"/>
              <a:buChar char="•"/>
            </a:pPr>
            <a:r>
              <a:rPr lang="en-GB" sz="1500" b="0" dirty="0">
                <a:latin typeface="Comic Sans MS" panose="030F0902030302020204" pitchFamily="66" charset="0"/>
              </a:rPr>
              <a:t>We have a role in keeping our community safe and we must accept our collective responsibility to prevent virus spread.</a:t>
            </a:r>
          </a:p>
          <a:p>
            <a:pPr>
              <a:buFont typeface="Arial" panose="020B0604020202020204" pitchFamily="34" charset="0"/>
              <a:buChar char="•"/>
            </a:pPr>
            <a:r>
              <a:rPr lang="en-GB" sz="1500" b="0" dirty="0">
                <a:latin typeface="Comic Sans MS" panose="030F0902030302020204" pitchFamily="66" charset="0"/>
              </a:rPr>
              <a:t>Due to Covid 19 restrictions, we must reduce contact when drop off and pick up points and ensure when possible social distancing measures are followed.</a:t>
            </a:r>
          </a:p>
          <a:p>
            <a:pPr>
              <a:buFont typeface="Arial" panose="020B0604020202020204" pitchFamily="34" charset="0"/>
              <a:buChar char="•"/>
            </a:pPr>
            <a:r>
              <a:rPr lang="en-GB" sz="1500" b="0" dirty="0">
                <a:latin typeface="Comic Sans MS" panose="030F0902030302020204" pitchFamily="66" charset="0"/>
              </a:rPr>
              <a:t>Only 1 parent/carer per family to collect and drop off</a:t>
            </a:r>
          </a:p>
          <a:p>
            <a:pPr>
              <a:buFont typeface="Arial" panose="020B0604020202020204" pitchFamily="34" charset="0"/>
              <a:buChar char="•"/>
            </a:pPr>
            <a:r>
              <a:rPr lang="en-GB" sz="1500" b="0" dirty="0">
                <a:latin typeface="Comic Sans MS" panose="030F0902030302020204" pitchFamily="66" charset="0"/>
              </a:rPr>
              <a:t>Staggered timings are to ensure there are less people in the vicinity</a:t>
            </a:r>
          </a:p>
          <a:p>
            <a:pPr>
              <a:buFont typeface="Arial" panose="020B0604020202020204" pitchFamily="34" charset="0"/>
              <a:buChar char="•"/>
            </a:pPr>
            <a:r>
              <a:rPr lang="en-GB" sz="1500" b="0" dirty="0">
                <a:latin typeface="Comic Sans MS" panose="030F0902030302020204" pitchFamily="66" charset="0"/>
              </a:rPr>
              <a:t>Please follow any guidance from teachers as to what doors to use during these times and what direction to travel.</a:t>
            </a:r>
          </a:p>
          <a:p>
            <a:pPr>
              <a:buFont typeface="Arial" panose="020B0604020202020204" pitchFamily="34" charset="0"/>
              <a:buChar char="•"/>
            </a:pPr>
            <a:r>
              <a:rPr lang="en-GB" sz="1500" b="0" dirty="0">
                <a:latin typeface="Comic Sans MS" panose="030F0902030302020204" pitchFamily="66" charset="0"/>
              </a:rPr>
              <a:t>we understand that nursery is normally a social visit, quite often a time to catch up with other parents. However we strongly recommend parents/carers NOT to congregate around the nursery grounds.</a:t>
            </a:r>
          </a:p>
          <a:p>
            <a:pPr>
              <a:buFont typeface="Arial" panose="020B0604020202020204" pitchFamily="34" charset="0"/>
              <a:buChar char="•"/>
            </a:pPr>
            <a:r>
              <a:rPr lang="en-GB" sz="1500" b="0" dirty="0">
                <a:latin typeface="Comic Sans MS" panose="030F0902030302020204" pitchFamily="66" charset="0"/>
              </a:rPr>
              <a:t>It is important to be aware that if a cluster of cases be identified to our nursery community, then the whole nursery and quite possibly classes in the primary school could be instructed to close for a period of time in accordance with P.H.A requirements.</a:t>
            </a:r>
          </a:p>
          <a:p>
            <a:pPr>
              <a:buFont typeface="Arial" panose="020B0604020202020204" pitchFamily="34" charset="0"/>
              <a:buChar char="•"/>
            </a:pPr>
            <a:r>
              <a:rPr lang="en-GB" sz="1500" b="0" dirty="0">
                <a:latin typeface="Comic Sans MS" panose="030F0902030302020204" pitchFamily="66" charset="0"/>
              </a:rPr>
              <a:t>To prevent transmission of the virus ,we must do everything we can to protect everyone in our community.</a:t>
            </a:r>
          </a:p>
          <a:p>
            <a:pPr>
              <a:buFont typeface="Arial" panose="020B0604020202020204" pitchFamily="34" charset="0"/>
              <a:buChar char="•"/>
            </a:pPr>
            <a:r>
              <a:rPr lang="en-GB" sz="1500" b="0" dirty="0">
                <a:latin typeface="Comic Sans MS" panose="030F0902030302020204" pitchFamily="66" charset="0"/>
              </a:rPr>
              <a:t>We are all in this together.</a:t>
            </a:r>
          </a:p>
        </p:txBody>
      </p:sp>
      <p:sp>
        <p:nvSpPr>
          <p:cNvPr id="4" name="Title 3"/>
          <p:cNvSpPr>
            <a:spLocks noGrp="1"/>
          </p:cNvSpPr>
          <p:nvPr>
            <p:ph type="title"/>
          </p:nvPr>
        </p:nvSpPr>
        <p:spPr>
          <a:xfrm>
            <a:off x="822960" y="44624"/>
            <a:ext cx="7520940" cy="869776"/>
          </a:xfrm>
        </p:spPr>
        <p:txBody>
          <a:bodyPr/>
          <a:lstStyle/>
          <a:p>
            <a:r>
              <a:rPr lang="en-GB" sz="2200" dirty="0">
                <a:solidFill>
                  <a:srgbClr val="002060"/>
                </a:solidFill>
                <a:latin typeface="Comic Sans MS" panose="030F0902030302020204" pitchFamily="66" charset="0"/>
              </a:rPr>
              <a:t>Social distancing for parents, visitors and staff</a:t>
            </a:r>
            <a:r>
              <a:rPr lang="en-GB" sz="2400" dirty="0">
                <a:solidFill>
                  <a:srgbClr val="002060"/>
                </a:solidFill>
                <a:latin typeface="Comic Sans MS" panose="030F0902030302020204" pitchFamily="66" charset="0"/>
              </a:rPr>
              <a:t> </a:t>
            </a:r>
            <a:r>
              <a:rPr lang="en-GB" sz="1200" dirty="0">
                <a:solidFill>
                  <a:srgbClr val="002060"/>
                </a:solidFill>
                <a:latin typeface="Comic Sans MS" panose="030F0902030302020204" pitchFamily="66" charset="0"/>
              </a:rPr>
              <a:t>(</a:t>
            </a:r>
            <a:r>
              <a:rPr lang="en-GB" sz="1200" dirty="0">
                <a:latin typeface="Comic Sans MS" pitchFamily="66" charset="0"/>
                <a:cs typeface="Aharoni" pitchFamily="2" charset="-79"/>
              </a:rPr>
              <a:t>depending on updated Covid guidance at this time )</a:t>
            </a:r>
            <a:endParaRPr lang="en-GB" sz="1200" dirty="0">
              <a:solidFill>
                <a:srgbClr val="002060"/>
              </a:solidFill>
              <a:latin typeface="Comic Sans MS" panose="030F0902030302020204" pitchFamily="66" charset="0"/>
            </a:endParaRPr>
          </a:p>
        </p:txBody>
      </p:sp>
      <p:pic>
        <p:nvPicPr>
          <p:cNvPr id="6" name="Picture 5">
            <a:extLst>
              <a:ext uri="{FF2B5EF4-FFF2-40B4-BE49-F238E27FC236}">
                <a16:creationId xmlns:a16="http://schemas.microsoft.com/office/drawing/2014/main" id="{D781BC69-14A7-8045-ADB3-D7E350E956F9}"/>
              </a:ext>
            </a:extLst>
          </p:cNvPr>
          <p:cNvPicPr>
            <a:picLocks noChangeAspect="1"/>
          </p:cNvPicPr>
          <p:nvPr/>
        </p:nvPicPr>
        <p:blipFill>
          <a:blip r:embed="rId2"/>
          <a:stretch>
            <a:fillRect/>
          </a:stretch>
        </p:blipFill>
        <p:spPr>
          <a:xfrm>
            <a:off x="822960" y="5187516"/>
            <a:ext cx="4829159" cy="1512168"/>
          </a:xfrm>
          <a:prstGeom prst="rect">
            <a:avLst/>
          </a:prstGeom>
        </p:spPr>
      </p:pic>
      <p:pic>
        <p:nvPicPr>
          <p:cNvPr id="8" name="Picture 7">
            <a:extLst>
              <a:ext uri="{FF2B5EF4-FFF2-40B4-BE49-F238E27FC236}">
                <a16:creationId xmlns:a16="http://schemas.microsoft.com/office/drawing/2014/main" id="{1EBDE779-586C-064B-A85A-C3C869958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5187516"/>
            <a:ext cx="2043708" cy="1295400"/>
          </a:xfrm>
          <a:prstGeom prst="rect">
            <a:avLst/>
          </a:prstGeom>
        </p:spPr>
      </p:pic>
      <p:pic>
        <p:nvPicPr>
          <p:cNvPr id="10" name="Picture 9">
            <a:extLst>
              <a:ext uri="{FF2B5EF4-FFF2-40B4-BE49-F238E27FC236}">
                <a16:creationId xmlns:a16="http://schemas.microsoft.com/office/drawing/2014/main" id="{50962E72-E35D-0B44-B4E0-1C0F34C57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726" y="44624"/>
            <a:ext cx="1152128" cy="1152128"/>
          </a:xfrm>
          <a:prstGeom prst="rect">
            <a:avLst/>
          </a:prstGeom>
        </p:spPr>
      </p:pic>
    </p:spTree>
    <p:extLst>
      <p:ext uri="{BB962C8B-B14F-4D97-AF65-F5344CB8AC3E}">
        <p14:creationId xmlns:p14="http://schemas.microsoft.com/office/powerpoint/2010/main" val="88822924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404664"/>
            <a:ext cx="7156276" cy="509736"/>
          </a:xfrm>
        </p:spPr>
        <p:txBody>
          <a:bodyPr/>
          <a:lstStyle/>
          <a:p>
            <a:r>
              <a:rPr lang="en-GB" sz="2200">
                <a:solidFill>
                  <a:srgbClr val="002060"/>
                </a:solidFill>
                <a:latin typeface="Comic Sans MS" panose="030F0902030302020204" pitchFamily="66" charset="0"/>
              </a:rPr>
              <a:t>Handwashing and respiratory hygiene</a:t>
            </a:r>
          </a:p>
        </p:txBody>
      </p:sp>
      <p:sp>
        <p:nvSpPr>
          <p:cNvPr id="3" name="Content Placeholder 2"/>
          <p:cNvSpPr>
            <a:spLocks noGrp="1"/>
          </p:cNvSpPr>
          <p:nvPr>
            <p:ph idx="1"/>
          </p:nvPr>
        </p:nvSpPr>
        <p:spPr>
          <a:xfrm>
            <a:off x="822960" y="1201398"/>
            <a:ext cx="7349440" cy="3739770"/>
          </a:xfrm>
        </p:spPr>
        <p:txBody>
          <a:bodyPr>
            <a:normAutofit fontScale="77500" lnSpcReduction="20000"/>
          </a:bodyPr>
          <a:lstStyle/>
          <a:p>
            <a:pPr>
              <a:buFont typeface="Arial" panose="020B0604020202020204" pitchFamily="34" charset="0"/>
              <a:buChar char="•"/>
            </a:pPr>
            <a:r>
              <a:rPr lang="en-GB" b="0" dirty="0">
                <a:latin typeface="Comic Sans MS" panose="030F0902030302020204" pitchFamily="66" charset="0"/>
              </a:rPr>
              <a:t>Please see our handwashing policy</a:t>
            </a:r>
          </a:p>
          <a:p>
            <a:pPr>
              <a:buFont typeface="Arial" panose="020B0604020202020204" pitchFamily="34" charset="0"/>
              <a:buChar char="•"/>
            </a:pPr>
            <a:r>
              <a:rPr lang="en-GB" b="0" dirty="0">
                <a:latin typeface="Comic Sans MS" panose="030F0902030302020204" pitchFamily="66" charset="0"/>
              </a:rPr>
              <a:t>Please remind your child the significance of hand hygiene preventing the spread of </a:t>
            </a:r>
            <a:r>
              <a:rPr lang="en-GB" b="0" dirty="0" err="1">
                <a:latin typeface="Comic Sans MS" panose="030F0902030302020204" pitchFamily="66" charset="0"/>
              </a:rPr>
              <a:t>Covid</a:t>
            </a:r>
            <a:r>
              <a:rPr lang="en-GB" b="0" dirty="0">
                <a:latin typeface="Comic Sans MS" panose="030F0902030302020204" pitchFamily="66" charset="0"/>
              </a:rPr>
              <a:t> 19</a:t>
            </a:r>
          </a:p>
          <a:p>
            <a:pPr>
              <a:buFont typeface="Arial" panose="020B0604020202020204" pitchFamily="34" charset="0"/>
              <a:buChar char="•"/>
            </a:pPr>
            <a:r>
              <a:rPr lang="en-GB" b="0" dirty="0">
                <a:latin typeface="Comic Sans MS" panose="030F0902030302020204" pitchFamily="66" charset="0"/>
              </a:rPr>
              <a:t>Prepare your child for starting nursery and teach them how to wash their hands for 20 seconds with soap and water.</a:t>
            </a:r>
          </a:p>
          <a:p>
            <a:pPr>
              <a:buFont typeface="Arial" panose="020B0604020202020204" pitchFamily="34" charset="0"/>
              <a:buChar char="•"/>
            </a:pPr>
            <a:r>
              <a:rPr lang="en-GB" b="0" dirty="0">
                <a:latin typeface="Comic Sans MS" panose="030F0902030302020204" pitchFamily="66" charset="0"/>
              </a:rPr>
              <a:t>Please encourage your child not to touch their eyes, face, nose or mouth.</a:t>
            </a:r>
          </a:p>
          <a:p>
            <a:pPr>
              <a:buFont typeface="Arial" panose="020B0604020202020204" pitchFamily="34" charset="0"/>
              <a:buChar char="•"/>
            </a:pPr>
            <a:r>
              <a:rPr lang="en-GB" b="0" dirty="0">
                <a:latin typeface="Comic Sans MS" panose="030F0902030302020204" pitchFamily="66" charset="0"/>
              </a:rPr>
              <a:t>Show your child to cough and sneeze into a tissue and put it straight into the bin.</a:t>
            </a:r>
          </a:p>
          <a:p>
            <a:pPr>
              <a:buFont typeface="Arial" panose="020B0604020202020204" pitchFamily="34" charset="0"/>
              <a:buChar char="•"/>
            </a:pPr>
            <a:r>
              <a:rPr lang="en-GB" b="0" dirty="0">
                <a:latin typeface="Comic Sans MS" panose="030F0902030302020204" pitchFamily="66" charset="0"/>
              </a:rPr>
              <a:t>Hands will be washed on entering the setting and regularly throughout the day, before and after eating and when moving from 1 play area to another.</a:t>
            </a:r>
          </a:p>
          <a:p>
            <a:pPr>
              <a:buFont typeface="Arial" panose="020B0604020202020204" pitchFamily="34" charset="0"/>
              <a:buChar char="•"/>
            </a:pPr>
            <a:r>
              <a:rPr lang="en-GB" b="0" dirty="0">
                <a:latin typeface="Comic Sans MS" panose="030F0902030302020204" pitchFamily="66" charset="0"/>
              </a:rPr>
              <a:t>Where possible staff will help and support children to regularly use hand </a:t>
            </a:r>
            <a:r>
              <a:rPr lang="en-GB" b="0" dirty="0" err="1">
                <a:latin typeface="Comic Sans MS" panose="030F0902030302020204" pitchFamily="66" charset="0"/>
              </a:rPr>
              <a:t>santizer</a:t>
            </a:r>
            <a:endParaRPr lang="en-GB" b="0" dirty="0">
              <a:latin typeface="Comic Sans MS" panose="030F0902030302020204" pitchFamily="66" charset="0"/>
            </a:endParaRPr>
          </a:p>
          <a:p>
            <a:pPr>
              <a:buFont typeface="Arial" panose="020B0604020202020204" pitchFamily="34" charset="0"/>
              <a:buChar char="•"/>
            </a:pPr>
            <a:r>
              <a:rPr lang="en-GB" b="0" dirty="0">
                <a:latin typeface="Comic Sans MS" panose="030F0902030302020204" pitchFamily="66" charset="0"/>
              </a:rPr>
              <a:t>We will encourage children to use a tissue to teach the message ,”catch it, bin it, kill it!”</a:t>
            </a:r>
          </a:p>
          <a:p>
            <a:pPr>
              <a:buFont typeface="Arial" panose="020B0604020202020204" pitchFamily="34" charset="0"/>
              <a:buChar char="•"/>
            </a:pPr>
            <a:r>
              <a:rPr lang="en-GB" b="0" dirty="0">
                <a:latin typeface="Comic Sans MS" panose="030F0902030302020204" pitchFamily="66" charset="0"/>
              </a:rPr>
              <a:t>We will teach the children to use foot pedalled lidded bins and teach children to dispose of tissues here.</a:t>
            </a:r>
          </a:p>
          <a:p>
            <a:pPr>
              <a:buFont typeface="Arial" panose="020B0604020202020204" pitchFamily="34" charset="0"/>
              <a:buChar char="•"/>
            </a:pPr>
            <a:r>
              <a:rPr lang="en-GB" b="0" dirty="0">
                <a:latin typeface="Comic Sans MS" panose="030F0902030302020204" pitchFamily="66" charset="0"/>
              </a:rPr>
              <a:t>We really appreciate your support in teaching your child good handwashing and respiratory hygiene.</a:t>
            </a:r>
          </a:p>
          <a:p>
            <a:pPr>
              <a:buFont typeface="Arial" panose="020B0604020202020204" pitchFamily="34" charset="0"/>
              <a:buChar char="•"/>
            </a:pPr>
            <a:r>
              <a:rPr lang="en-GB" b="0" dirty="0">
                <a:latin typeface="Comic Sans MS" panose="030F0902030302020204" pitchFamily="66" charset="0"/>
              </a:rPr>
              <a:t>Please show your children fun videos of washing hands that are sent out via seesaw or on  website</a:t>
            </a:r>
          </a:p>
        </p:txBody>
      </p:sp>
      <p:pic>
        <p:nvPicPr>
          <p:cNvPr id="5" name="Picture 4">
            <a:extLst>
              <a:ext uri="{FF2B5EF4-FFF2-40B4-BE49-F238E27FC236}">
                <a16:creationId xmlns:a16="http://schemas.microsoft.com/office/drawing/2014/main" id="{98656FC0-88D4-324D-898A-FE34F890D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78" y="5301208"/>
            <a:ext cx="2280322" cy="1367408"/>
          </a:xfrm>
          <a:prstGeom prst="rect">
            <a:avLst/>
          </a:prstGeom>
        </p:spPr>
      </p:pic>
      <p:pic>
        <p:nvPicPr>
          <p:cNvPr id="7" name="Picture 6">
            <a:extLst>
              <a:ext uri="{FF2B5EF4-FFF2-40B4-BE49-F238E27FC236}">
                <a16:creationId xmlns:a16="http://schemas.microsoft.com/office/drawing/2014/main" id="{5F60A9AB-C004-8748-925D-8B6EFD2B7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053" y="209784"/>
            <a:ext cx="1422400" cy="1263148"/>
          </a:xfrm>
          <a:prstGeom prst="rect">
            <a:avLst/>
          </a:prstGeom>
        </p:spPr>
      </p:pic>
      <p:pic>
        <p:nvPicPr>
          <p:cNvPr id="9" name="Picture 8">
            <a:extLst>
              <a:ext uri="{FF2B5EF4-FFF2-40B4-BE49-F238E27FC236}">
                <a16:creationId xmlns:a16="http://schemas.microsoft.com/office/drawing/2014/main" id="{594584FE-0F85-3046-8128-B137AB3E6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5295383"/>
            <a:ext cx="1524000" cy="1333500"/>
          </a:xfrm>
          <a:prstGeom prst="rect">
            <a:avLst/>
          </a:prstGeom>
        </p:spPr>
      </p:pic>
      <p:pic>
        <p:nvPicPr>
          <p:cNvPr id="11" name="Picture 10">
            <a:extLst>
              <a:ext uri="{FF2B5EF4-FFF2-40B4-BE49-F238E27FC236}">
                <a16:creationId xmlns:a16="http://schemas.microsoft.com/office/drawing/2014/main" id="{D9E4B6E5-F20C-D949-A06E-1330B0B03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2080" y="5165762"/>
            <a:ext cx="1231900" cy="1638300"/>
          </a:xfrm>
          <a:prstGeom prst="rect">
            <a:avLst/>
          </a:prstGeom>
        </p:spPr>
      </p:pic>
      <p:pic>
        <p:nvPicPr>
          <p:cNvPr id="13" name="Picture 12">
            <a:extLst>
              <a:ext uri="{FF2B5EF4-FFF2-40B4-BE49-F238E27FC236}">
                <a16:creationId xmlns:a16="http://schemas.microsoft.com/office/drawing/2014/main" id="{A27960F3-A2C0-854C-9ADE-4BFC82853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2300" y="5268168"/>
            <a:ext cx="1371600" cy="1473200"/>
          </a:xfrm>
          <a:prstGeom prst="rect">
            <a:avLst/>
          </a:prstGeom>
        </p:spPr>
      </p:pic>
      <p:pic>
        <p:nvPicPr>
          <p:cNvPr id="15" name="Picture 14">
            <a:extLst>
              <a:ext uri="{FF2B5EF4-FFF2-40B4-BE49-F238E27FC236}">
                <a16:creationId xmlns:a16="http://schemas.microsoft.com/office/drawing/2014/main" id="{D0779C44-51A7-CE4E-B636-E644722928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9" y="149312"/>
            <a:ext cx="1187243" cy="1020440"/>
          </a:xfrm>
          <a:prstGeom prst="rect">
            <a:avLst/>
          </a:prstGeom>
        </p:spPr>
      </p:pic>
    </p:spTree>
    <p:extLst>
      <p:ext uri="{BB962C8B-B14F-4D97-AF65-F5344CB8AC3E}">
        <p14:creationId xmlns:p14="http://schemas.microsoft.com/office/powerpoint/2010/main" val="243544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43" y="260648"/>
            <a:ext cx="7520940" cy="548640"/>
          </a:xfrm>
        </p:spPr>
        <p:txBody>
          <a:bodyPr/>
          <a:lstStyle/>
          <a:p>
            <a:r>
              <a:rPr lang="en-GB" sz="2200">
                <a:solidFill>
                  <a:srgbClr val="0070C0"/>
                </a:solidFill>
                <a:latin typeface="Comic Sans MS" panose="030F0902030302020204" pitchFamily="66" charset="0"/>
              </a:rPr>
              <a:t>                       Intimate Care</a:t>
            </a:r>
          </a:p>
        </p:txBody>
      </p:sp>
      <p:sp>
        <p:nvSpPr>
          <p:cNvPr id="3" name="Content Placeholder 2"/>
          <p:cNvSpPr>
            <a:spLocks noGrp="1"/>
          </p:cNvSpPr>
          <p:nvPr>
            <p:ph idx="1"/>
          </p:nvPr>
        </p:nvSpPr>
        <p:spPr>
          <a:xfrm>
            <a:off x="688049" y="404664"/>
            <a:ext cx="7520940" cy="4320480"/>
          </a:xfrm>
        </p:spPr>
        <p:txBody>
          <a:bodyPr>
            <a:normAutofit fontScale="25000" lnSpcReduction="20000"/>
          </a:bodyPr>
          <a:lstStyle/>
          <a:p>
            <a:pPr>
              <a:buFont typeface="Arial" panose="020B0604020202020204" pitchFamily="34" charset="0"/>
              <a:buChar char="•"/>
            </a:pPr>
            <a:endParaRPr lang="en-GB" sz="3500" b="0" dirty="0">
              <a:latin typeface="Comic Sans MS" panose="030F0902030302020204" pitchFamily="66" charset="0"/>
            </a:endParaRPr>
          </a:p>
          <a:p>
            <a:pPr>
              <a:buFont typeface="Arial" panose="020B0604020202020204" pitchFamily="34" charset="0"/>
              <a:buChar char="•"/>
            </a:pPr>
            <a:endParaRPr lang="en-GB" sz="3500" b="0" dirty="0">
              <a:latin typeface="Comic Sans MS" panose="030F0902030302020204" pitchFamily="66" charset="0"/>
            </a:endParaRPr>
          </a:p>
          <a:p>
            <a:pPr marL="685800" indent="-685800">
              <a:buFont typeface="Arial" panose="020B0604020202020204" pitchFamily="34" charset="0"/>
              <a:buChar char="•"/>
            </a:pPr>
            <a:r>
              <a:rPr lang="en-GB" sz="4800" b="0" dirty="0">
                <a:latin typeface="Comic Sans MS" panose="030F0902030302020204" pitchFamily="66" charset="0"/>
              </a:rPr>
              <a:t> Please ensure you read and sign to agree to procedures within our intimate care policy</a:t>
            </a:r>
          </a:p>
          <a:p>
            <a:pPr marL="0" indent="0"/>
            <a:endParaRPr lang="en-GB" sz="4800" b="0" dirty="0">
              <a:latin typeface="Comic Sans MS" panose="030F0902030302020204" pitchFamily="66" charset="0"/>
            </a:endParaRPr>
          </a:p>
          <a:p>
            <a:pPr marL="685800" indent="-685800">
              <a:buFont typeface="Arial" panose="020B0604020202020204" pitchFamily="34" charset="0"/>
              <a:buChar char="•"/>
            </a:pPr>
            <a:r>
              <a:rPr lang="en-GB" sz="4800" b="0" dirty="0">
                <a:latin typeface="Comic Sans MS" panose="030F0902030302020204" pitchFamily="66" charset="0"/>
              </a:rPr>
              <a:t>Children at times require support in personal care. Especially in the early years of nursery Those with physical/learning disabilities may require assistance in managing their personal needs. Other pupils, because of accident or illness, may also at some time require such assistance. </a:t>
            </a:r>
          </a:p>
          <a:p>
            <a:pPr marL="685800" indent="-685800">
              <a:buFont typeface="Arial" panose="020B0604020202020204" pitchFamily="34" charset="0"/>
              <a:buChar char="•"/>
            </a:pPr>
            <a:endParaRPr lang="en-GB" sz="4800" b="0" dirty="0">
              <a:latin typeface="Comic Sans MS" panose="030F0902030302020204" pitchFamily="66" charset="0"/>
            </a:endParaRPr>
          </a:p>
          <a:p>
            <a:pPr marL="685800" indent="-685800">
              <a:buFont typeface="Arial" panose="020B0604020202020204" pitchFamily="34" charset="0"/>
              <a:buChar char="•"/>
            </a:pPr>
            <a:r>
              <a:rPr lang="en-GB" sz="4800" b="0" dirty="0">
                <a:latin typeface="Comic Sans MS" panose="030F0902030302020204" pitchFamily="66" charset="0"/>
              </a:rPr>
              <a:t>Some pupils with additional needs have support staff to assist them in all aspects of school life including personal care while others may rely on the help and goodwill of staff and peers. </a:t>
            </a:r>
          </a:p>
          <a:p>
            <a:pPr marL="0" indent="0"/>
            <a:endParaRPr lang="en-GB" sz="4800" b="0" dirty="0">
              <a:latin typeface="Comic Sans MS" panose="030F0902030302020204" pitchFamily="66" charset="0"/>
            </a:endParaRPr>
          </a:p>
          <a:p>
            <a:pPr marL="685800" indent="-685800">
              <a:buFont typeface="Arial" panose="020B0604020202020204" pitchFamily="34" charset="0"/>
              <a:buChar char="•"/>
            </a:pPr>
            <a:r>
              <a:rPr lang="en-GB" sz="4800" b="0" dirty="0">
                <a:latin typeface="Comic Sans MS" panose="030F0902030302020204" pitchFamily="66" charset="0"/>
              </a:rPr>
              <a:t>Staff will not routinely change your child and you may be contacted to come and take your child home especially if your child is distressed. We would like to reassure parents that their children are cared for and protected. </a:t>
            </a:r>
          </a:p>
          <a:p>
            <a:pPr marL="685800" indent="-685800">
              <a:buFont typeface="Arial" panose="020B0604020202020204" pitchFamily="34" charset="0"/>
              <a:buChar char="•"/>
            </a:pPr>
            <a:endParaRPr lang="en-GB" sz="4800" b="0" dirty="0">
              <a:latin typeface="Comic Sans MS" panose="030F0902030302020204" pitchFamily="66" charset="0"/>
            </a:endParaRPr>
          </a:p>
          <a:p>
            <a:pPr marL="685800" indent="-685800">
              <a:buFont typeface="Arial" panose="020B0604020202020204" pitchFamily="34" charset="0"/>
              <a:buChar char="•"/>
            </a:pPr>
            <a:r>
              <a:rPr lang="en-GB" sz="4800" b="0" dirty="0">
                <a:latin typeface="Comic Sans MS" panose="030F0902030302020204" pitchFamily="66" charset="0"/>
              </a:rPr>
              <a:t>We will Safeguard the dignity, rights and well being of all of our children, please discuss these procedures with your child’s teacher if you feel your child needs any individualized care.</a:t>
            </a:r>
          </a:p>
          <a:p>
            <a:pPr marL="685800" indent="-685800">
              <a:buFont typeface="Arial" panose="020B0604020202020204" pitchFamily="34" charset="0"/>
              <a:buChar char="•"/>
            </a:pPr>
            <a:r>
              <a:rPr lang="en-GB" sz="4800" b="0" dirty="0">
                <a:latin typeface="Comic Sans MS" panose="030F0902030302020204" pitchFamily="66" charset="0"/>
              </a:rPr>
              <a:t>We will encourage and support your child to be as  independent as possible in going to bathroom will support them and encourage parental support in  helping them to become confident in their own personal hygiene.</a:t>
            </a:r>
          </a:p>
          <a:p>
            <a:pPr marL="0" lvl="0" indent="0"/>
            <a:endParaRPr lang="en-GB" sz="4800" b="0" dirty="0">
              <a:latin typeface="Comic Sans MS" panose="030F0902030302020204" pitchFamily="66" charset="0"/>
            </a:endParaRPr>
          </a:p>
        </p:txBody>
      </p:sp>
      <p:pic>
        <p:nvPicPr>
          <p:cNvPr id="6" name="Picture 5">
            <a:extLst>
              <a:ext uri="{FF2B5EF4-FFF2-40B4-BE49-F238E27FC236}">
                <a16:creationId xmlns:a16="http://schemas.microsoft.com/office/drawing/2014/main" id="{0DF0B8A5-CC64-EB4D-A42B-1CC776AE8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5071969"/>
            <a:ext cx="2016224" cy="1786031"/>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37EC46BB-98F6-4549-9505-36E145FCB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5071969"/>
            <a:ext cx="6768752" cy="1729933"/>
          </a:xfrm>
          <a:prstGeom prst="rect">
            <a:avLst/>
          </a:prstGeom>
        </p:spPr>
      </p:pic>
    </p:spTree>
    <p:extLst>
      <p:ext uri="{BB962C8B-B14F-4D97-AF65-F5344CB8AC3E}">
        <p14:creationId xmlns:p14="http://schemas.microsoft.com/office/powerpoint/2010/main" val="246629590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200">
                <a:solidFill>
                  <a:srgbClr val="002060"/>
                </a:solidFill>
                <a:latin typeface="Comic Sans MS" panose="030F0902030302020204" pitchFamily="66" charset="0"/>
              </a:rPr>
              <a:t>Symptoms</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b="0" dirty="0">
                <a:latin typeface="Comic Sans MS" panose="030F0902030302020204" pitchFamily="66" charset="0"/>
              </a:rPr>
              <a:t>If your child has ANY symptoms of the Corona virus they should stay at home and your household should isolate in accordance with the latest Public Health Agency Advice.</a:t>
            </a:r>
          </a:p>
          <a:p>
            <a:pPr marL="0" indent="0"/>
            <a:r>
              <a:rPr lang="en-GB" dirty="0">
                <a:latin typeface="Comic Sans MS" panose="030F0902030302020204" pitchFamily="66" charset="0"/>
              </a:rPr>
              <a:t>Symptoms include:</a:t>
            </a:r>
          </a:p>
          <a:p>
            <a:pPr>
              <a:buFont typeface="Arial" panose="020B0604020202020204" pitchFamily="34" charset="0"/>
              <a:buChar char="•"/>
            </a:pPr>
            <a:r>
              <a:rPr lang="en-GB" b="0" dirty="0">
                <a:latin typeface="Comic Sans MS" panose="030F0902030302020204" pitchFamily="66" charset="0"/>
              </a:rPr>
              <a:t>Raised temperature (A raised temperature is above 37.5)</a:t>
            </a:r>
          </a:p>
          <a:p>
            <a:pPr marL="285750" indent="-285750">
              <a:buFont typeface="Arial" panose="020B0604020202020204" pitchFamily="34" charset="0"/>
              <a:buChar char="•"/>
            </a:pPr>
            <a:r>
              <a:rPr lang="en-GB" b="0" dirty="0">
                <a:latin typeface="Comic Sans MS" panose="030F0902030302020204" pitchFamily="66" charset="0"/>
              </a:rPr>
              <a:t> Persistent cough</a:t>
            </a:r>
          </a:p>
          <a:p>
            <a:pPr>
              <a:buFont typeface="Arial" panose="020B0604020202020204" pitchFamily="34" charset="0"/>
              <a:buChar char="•"/>
            </a:pPr>
            <a:r>
              <a:rPr lang="en-GB" b="0" dirty="0">
                <a:latin typeface="Comic Sans MS" panose="030F0902030302020204" pitchFamily="66" charset="0"/>
              </a:rPr>
              <a:t>Loss of smell and taste </a:t>
            </a:r>
          </a:p>
          <a:p>
            <a:pPr>
              <a:buFont typeface="Arial" panose="020B0604020202020204" pitchFamily="34" charset="0"/>
              <a:buChar char="•"/>
            </a:pPr>
            <a:r>
              <a:rPr lang="en-GB" b="0" dirty="0">
                <a:latin typeface="Comic Sans MS" panose="030F0902030302020204" pitchFamily="66" charset="0"/>
              </a:rPr>
              <a:t>A staff member to take child’s  temperature on entering into the nursery or if symptoms materialize during the day</a:t>
            </a:r>
          </a:p>
          <a:p>
            <a:pPr>
              <a:buFont typeface="Arial" panose="020B0604020202020204" pitchFamily="34" charset="0"/>
              <a:buChar char="•"/>
            </a:pPr>
            <a:r>
              <a:rPr lang="en-GB" b="0" dirty="0">
                <a:latin typeface="Comic Sans MS" panose="030F0902030302020204" pitchFamily="66" charset="0"/>
              </a:rPr>
              <a:t>Parents sign to agree to procedures  both within nursery and responsibilities for Covid related procedures in terms of self-Isolating</a:t>
            </a:r>
          </a:p>
        </p:txBody>
      </p:sp>
      <p:pic>
        <p:nvPicPr>
          <p:cNvPr id="5" name="Picture 4">
            <a:extLst>
              <a:ext uri="{FF2B5EF4-FFF2-40B4-BE49-F238E27FC236}">
                <a16:creationId xmlns:a16="http://schemas.microsoft.com/office/drawing/2014/main" id="{22119719-3EC0-5D4D-A583-87BAD5560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74930"/>
            <a:ext cx="1705992" cy="1084523"/>
          </a:xfrm>
          <a:prstGeom prst="rect">
            <a:avLst/>
          </a:prstGeom>
        </p:spPr>
      </p:pic>
      <p:pic>
        <p:nvPicPr>
          <p:cNvPr id="7" name="Picture 6">
            <a:extLst>
              <a:ext uri="{FF2B5EF4-FFF2-40B4-BE49-F238E27FC236}">
                <a16:creationId xmlns:a16="http://schemas.microsoft.com/office/drawing/2014/main" id="{C794A3A4-47B9-3B4F-B0DF-E28244D5D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5589240"/>
            <a:ext cx="2019300" cy="1003300"/>
          </a:xfrm>
          <a:prstGeom prst="rect">
            <a:avLst/>
          </a:prstGeom>
        </p:spPr>
      </p:pic>
      <p:pic>
        <p:nvPicPr>
          <p:cNvPr id="9" name="Picture 8">
            <a:extLst>
              <a:ext uri="{FF2B5EF4-FFF2-40B4-BE49-F238E27FC236}">
                <a16:creationId xmlns:a16="http://schemas.microsoft.com/office/drawing/2014/main" id="{00A04F92-420B-FD43-B6D9-3A8BC5EE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248891"/>
            <a:ext cx="2755900" cy="736600"/>
          </a:xfrm>
          <a:prstGeom prst="rect">
            <a:avLst/>
          </a:prstGeom>
        </p:spPr>
      </p:pic>
      <p:pic>
        <p:nvPicPr>
          <p:cNvPr id="11" name="Picture 10">
            <a:extLst>
              <a:ext uri="{FF2B5EF4-FFF2-40B4-BE49-F238E27FC236}">
                <a16:creationId xmlns:a16="http://schemas.microsoft.com/office/drawing/2014/main" id="{FD59551D-5F85-254F-B449-7A393730F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824" y="5552440"/>
            <a:ext cx="2146300" cy="939800"/>
          </a:xfrm>
          <a:prstGeom prst="rect">
            <a:avLst/>
          </a:prstGeom>
        </p:spPr>
      </p:pic>
      <p:pic>
        <p:nvPicPr>
          <p:cNvPr id="13" name="Picture 12">
            <a:extLst>
              <a:ext uri="{FF2B5EF4-FFF2-40B4-BE49-F238E27FC236}">
                <a16:creationId xmlns:a16="http://schemas.microsoft.com/office/drawing/2014/main" id="{A3B52DF9-3BDA-9640-9F02-419648A24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8104" y="5113431"/>
            <a:ext cx="3168352" cy="1364563"/>
          </a:xfrm>
          <a:prstGeom prst="rect">
            <a:avLst/>
          </a:prstGeom>
        </p:spPr>
      </p:pic>
    </p:spTree>
    <p:extLst>
      <p:ext uri="{BB962C8B-B14F-4D97-AF65-F5344CB8AC3E}">
        <p14:creationId xmlns:p14="http://schemas.microsoft.com/office/powerpoint/2010/main" val="3282730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200">
                <a:solidFill>
                  <a:srgbClr val="002060"/>
                </a:solidFill>
                <a:latin typeface="Comic Sans MS" panose="030F0902030302020204" pitchFamily="66" charset="0"/>
              </a:rPr>
              <a:t>Procedures when responding to a suspected case of Corona virus</a:t>
            </a:r>
          </a:p>
        </p:txBody>
      </p:sp>
      <p:sp>
        <p:nvSpPr>
          <p:cNvPr id="3" name="Content Placeholder 2"/>
          <p:cNvSpPr>
            <a:spLocks noGrp="1"/>
          </p:cNvSpPr>
          <p:nvPr>
            <p:ph idx="1"/>
          </p:nvPr>
        </p:nvSpPr>
        <p:spPr>
          <a:xfrm>
            <a:off x="755576" y="1124745"/>
            <a:ext cx="7588324" cy="3528392"/>
          </a:xfrm>
        </p:spPr>
        <p:txBody>
          <a:bodyPr/>
          <a:lstStyle/>
          <a:p>
            <a:pPr>
              <a:buFont typeface="Arial" panose="020B0604020202020204" pitchFamily="34" charset="0"/>
              <a:buChar char="•"/>
            </a:pPr>
            <a:endParaRPr lang="en-GB" sz="1400" b="0" dirty="0">
              <a:latin typeface="Comic Sans MS" panose="030F0902030302020204" pitchFamily="66" charset="0"/>
            </a:endParaRPr>
          </a:p>
          <a:p>
            <a:pPr>
              <a:buFont typeface="Arial" panose="020B0604020202020204" pitchFamily="34" charset="0"/>
              <a:buChar char="•"/>
            </a:pPr>
            <a:r>
              <a:rPr lang="en-GB" sz="1400" b="0" dirty="0">
                <a:latin typeface="Comic Sans MS" panose="030F0902030302020204" pitchFamily="66" charset="0"/>
              </a:rPr>
              <a:t>Anyone who displays symptoms while in the nursery will be sent home immediately-staff or child</a:t>
            </a:r>
          </a:p>
          <a:p>
            <a:pPr>
              <a:buFont typeface="Arial" panose="020B0604020202020204" pitchFamily="34" charset="0"/>
              <a:buChar char="•"/>
            </a:pPr>
            <a:r>
              <a:rPr lang="en-GB" sz="1400" b="0" dirty="0">
                <a:latin typeface="Comic Sans MS" panose="030F0902030302020204" pitchFamily="66" charset="0"/>
              </a:rPr>
              <a:t>Staff will follow procedures from our isolation policy</a:t>
            </a:r>
          </a:p>
          <a:p>
            <a:pPr>
              <a:buFont typeface="Arial" panose="020B0604020202020204" pitchFamily="34" charset="0"/>
              <a:buChar char="•"/>
            </a:pPr>
            <a:r>
              <a:rPr lang="en-GB" sz="1400" b="0" dirty="0">
                <a:latin typeface="Comic Sans MS" panose="030F0902030302020204" pitchFamily="66" charset="0"/>
              </a:rPr>
              <a:t>The parent will be contacted immediately-please ensure your emergency numbers are  up to date.</a:t>
            </a:r>
          </a:p>
          <a:p>
            <a:pPr>
              <a:buFont typeface="Arial" panose="020B0604020202020204" pitchFamily="34" charset="0"/>
              <a:buChar char="•"/>
            </a:pPr>
            <a:r>
              <a:rPr lang="en-GB" sz="1400" b="0" dirty="0">
                <a:latin typeface="Comic Sans MS" panose="030F0902030302020204" pitchFamily="66" charset="0"/>
              </a:rPr>
              <a:t>The child waiting to be collected will be withdrawn from their bubble/class and will wait with one member of staff in our parents room</a:t>
            </a:r>
          </a:p>
          <a:p>
            <a:pPr>
              <a:buFont typeface="Arial" panose="020B0604020202020204" pitchFamily="34" charset="0"/>
              <a:buChar char="•"/>
            </a:pPr>
            <a:r>
              <a:rPr lang="en-GB" sz="1400" b="0" dirty="0">
                <a:latin typeface="Comic Sans MS" panose="030F0902030302020204" pitchFamily="66" charset="0"/>
              </a:rPr>
              <a:t>This room will be well ventilated for safety</a:t>
            </a:r>
          </a:p>
          <a:p>
            <a:pPr>
              <a:buFont typeface="Arial" panose="020B0604020202020204" pitchFamily="34" charset="0"/>
              <a:buChar char="•"/>
            </a:pPr>
            <a:r>
              <a:rPr lang="en-GB" sz="1400" b="0" dirty="0">
                <a:latin typeface="Comic Sans MS" panose="030F0902030302020204" pitchFamily="66" charset="0"/>
              </a:rPr>
              <a:t>Staff member will continue to wear visors as normal and if necessary a mask if a normal distance of 1 metre can’t be maintained.</a:t>
            </a:r>
          </a:p>
          <a:p>
            <a:pPr>
              <a:buFont typeface="Arial" panose="020B0604020202020204" pitchFamily="34" charset="0"/>
              <a:buChar char="•"/>
            </a:pPr>
            <a:r>
              <a:rPr lang="en-GB" sz="1400" b="0" dirty="0">
                <a:latin typeface="Comic Sans MS" panose="030F0902030302020204" pitchFamily="66" charset="0"/>
              </a:rPr>
              <a:t>Gloves and an apron may be worn if contact is necessary</a:t>
            </a:r>
          </a:p>
          <a:p>
            <a:endParaRPr lang="en-GB" dirty="0"/>
          </a:p>
        </p:txBody>
      </p:sp>
      <p:pic>
        <p:nvPicPr>
          <p:cNvPr id="5" name="Picture 4">
            <a:extLst>
              <a:ext uri="{FF2B5EF4-FFF2-40B4-BE49-F238E27FC236}">
                <a16:creationId xmlns:a16="http://schemas.microsoft.com/office/drawing/2014/main" id="{753386D3-1794-614A-AF55-49D884364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79" y="5231703"/>
            <a:ext cx="1549400" cy="1308100"/>
          </a:xfrm>
          <a:prstGeom prst="rect">
            <a:avLst/>
          </a:prstGeom>
        </p:spPr>
      </p:pic>
      <p:pic>
        <p:nvPicPr>
          <p:cNvPr id="7" name="Picture 6">
            <a:extLst>
              <a:ext uri="{FF2B5EF4-FFF2-40B4-BE49-F238E27FC236}">
                <a16:creationId xmlns:a16="http://schemas.microsoft.com/office/drawing/2014/main" id="{0B248BF8-329F-BA43-9C76-44198ABCC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69" y="5351634"/>
            <a:ext cx="1399982" cy="1281116"/>
          </a:xfrm>
          <a:prstGeom prst="rect">
            <a:avLst/>
          </a:prstGeom>
        </p:spPr>
      </p:pic>
      <p:pic>
        <p:nvPicPr>
          <p:cNvPr id="9" name="Picture 8">
            <a:extLst>
              <a:ext uri="{FF2B5EF4-FFF2-40B4-BE49-F238E27FC236}">
                <a16:creationId xmlns:a16="http://schemas.microsoft.com/office/drawing/2014/main" id="{2074CED1-08A2-7944-A7D7-F14315CFC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405" y="5231703"/>
            <a:ext cx="2088232" cy="1318104"/>
          </a:xfrm>
          <a:prstGeom prst="rect">
            <a:avLst/>
          </a:prstGeom>
        </p:spPr>
      </p:pic>
      <p:pic>
        <p:nvPicPr>
          <p:cNvPr id="11" name="Picture 10">
            <a:extLst>
              <a:ext uri="{FF2B5EF4-FFF2-40B4-BE49-F238E27FC236}">
                <a16:creationId xmlns:a16="http://schemas.microsoft.com/office/drawing/2014/main" id="{855CDA5A-FA3C-3A48-A5DF-8B1BD5E6C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574" y="5485703"/>
            <a:ext cx="2514600" cy="800100"/>
          </a:xfrm>
          <a:prstGeom prst="rect">
            <a:avLst/>
          </a:prstGeom>
        </p:spPr>
      </p:pic>
    </p:spTree>
    <p:extLst>
      <p:ext uri="{BB962C8B-B14F-4D97-AF65-F5344CB8AC3E}">
        <p14:creationId xmlns:p14="http://schemas.microsoft.com/office/powerpoint/2010/main" val="2008669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a:latin typeface="Comic Sans MS" panose="030F0902030302020204" pitchFamily="66" charset="0"/>
              </a:rPr>
              <a:t>Procedures </a:t>
            </a:r>
          </a:p>
        </p:txBody>
      </p:sp>
      <p:sp>
        <p:nvSpPr>
          <p:cNvPr id="3" name="Content Placeholder 2"/>
          <p:cNvSpPr>
            <a:spLocks noGrp="1"/>
          </p:cNvSpPr>
          <p:nvPr>
            <p:ph idx="1"/>
          </p:nvPr>
        </p:nvSpPr>
        <p:spPr>
          <a:xfrm>
            <a:off x="822960" y="914400"/>
            <a:ext cx="7520940" cy="3718185"/>
          </a:xfrm>
        </p:spPr>
        <p:txBody>
          <a:bodyPr>
            <a:normAutofit lnSpcReduction="10000"/>
          </a:bodyPr>
          <a:lstStyle/>
          <a:p>
            <a:pPr marL="0" indent="0"/>
            <a:endParaRPr lang="en-GB" b="0" dirty="0">
              <a:latin typeface="Comic Sans MS" panose="030F0902030302020204" pitchFamily="66" charset="0"/>
            </a:endParaRPr>
          </a:p>
          <a:p>
            <a:pPr>
              <a:buFont typeface="Arial" panose="020B0604020202020204" pitchFamily="34" charset="0"/>
              <a:buChar char="•"/>
            </a:pPr>
            <a:r>
              <a:rPr lang="en-GB" b="0" dirty="0">
                <a:latin typeface="Comic Sans MS" panose="030F0902030302020204" pitchFamily="66" charset="0"/>
              </a:rPr>
              <a:t>Parents must seek testing for their child-link;</a:t>
            </a:r>
          </a:p>
          <a:p>
            <a:pPr marL="0" indent="0" algn="ctr"/>
            <a:r>
              <a:rPr lang="en-GB" b="0" dirty="0">
                <a:latin typeface="Comic Sans MS" panose="030F0902030302020204" pitchFamily="66" charset="0"/>
              </a:rPr>
              <a:t> </a:t>
            </a:r>
            <a:r>
              <a:rPr lang="en-GB" b="0" dirty="0">
                <a:latin typeface="Comic Sans MS" panose="030F0902030302020204" pitchFamily="66" charset="0"/>
                <a:hlinkClick r:id="rId2"/>
              </a:rPr>
              <a:t>https://www.nhs.uk/conditions/coronavirus-covid-19/testing-and-tracing/get-a-test-to-check-if-you-have-coronavirus/</a:t>
            </a:r>
            <a:endParaRPr lang="en-GB" b="0" dirty="0">
              <a:latin typeface="Comic Sans MS" panose="030F0902030302020204" pitchFamily="66" charset="0"/>
            </a:endParaRPr>
          </a:p>
          <a:p>
            <a:pPr>
              <a:buFont typeface="Arial" panose="020B0604020202020204" pitchFamily="34" charset="0"/>
              <a:buChar char="•"/>
            </a:pPr>
            <a:r>
              <a:rPr lang="en-GB" b="0" dirty="0">
                <a:latin typeface="Comic Sans MS" panose="030F0902030302020204" pitchFamily="66" charset="0"/>
              </a:rPr>
              <a:t>If the child’s test is negative the child can return to nursery, parents may present the negative test result to return back into the nursery  </a:t>
            </a:r>
          </a:p>
          <a:p>
            <a:pPr>
              <a:buFont typeface="Arial" panose="020B0604020202020204" pitchFamily="34" charset="0"/>
              <a:buChar char="•"/>
            </a:pPr>
            <a:r>
              <a:rPr lang="en-GB" b="0" dirty="0">
                <a:latin typeface="Comic Sans MS" panose="030F0902030302020204" pitchFamily="66" charset="0"/>
              </a:rPr>
              <a:t>If the child’s test is positive the rest of their bubble-whole class-depending on where we are in the settling in period will be sent home and advised to isolate for 10 days. Staff in this bubble will also be requested to self isolate. (guidance from 3</a:t>
            </a:r>
            <a:r>
              <a:rPr lang="en-GB" b="0" baseline="30000" dirty="0">
                <a:latin typeface="Comic Sans MS" panose="030F0902030302020204" pitchFamily="66" charset="0"/>
              </a:rPr>
              <a:t>rd</a:t>
            </a:r>
            <a:r>
              <a:rPr lang="en-GB" b="0" dirty="0">
                <a:latin typeface="Comic Sans MS" panose="030F0902030302020204" pitchFamily="66" charset="0"/>
              </a:rPr>
              <a:t> term 20/21)</a:t>
            </a:r>
          </a:p>
          <a:p>
            <a:pPr>
              <a:buFont typeface="Arial" panose="020B0604020202020204" pitchFamily="34" charset="0"/>
              <a:buChar char="•"/>
            </a:pPr>
            <a:r>
              <a:rPr lang="en-GB" b="0" dirty="0">
                <a:latin typeface="Comic Sans MS" panose="030F0902030302020204" pitchFamily="66" charset="0"/>
              </a:rPr>
              <a:t>As we are observing guidance on infection, prevention and control, which we hopefully reduce risk of transmission and closure of our whole setting may not be necessary.</a:t>
            </a:r>
          </a:p>
        </p:txBody>
      </p:sp>
      <p:pic>
        <p:nvPicPr>
          <p:cNvPr id="5" name="Picture 4">
            <a:extLst>
              <a:ext uri="{FF2B5EF4-FFF2-40B4-BE49-F238E27FC236}">
                <a16:creationId xmlns:a16="http://schemas.microsoft.com/office/drawing/2014/main" id="{05644146-7DE5-F24C-A2FD-039F5DF9F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195" y="4437112"/>
            <a:ext cx="2387600" cy="2560213"/>
          </a:xfrm>
          <a:prstGeom prst="rect">
            <a:avLst/>
          </a:prstGeom>
        </p:spPr>
      </p:pic>
      <p:pic>
        <p:nvPicPr>
          <p:cNvPr id="7" name="Picture 6">
            <a:extLst>
              <a:ext uri="{FF2B5EF4-FFF2-40B4-BE49-F238E27FC236}">
                <a16:creationId xmlns:a16="http://schemas.microsoft.com/office/drawing/2014/main" id="{E0E4631C-CBF8-0C4B-8584-1DBCB4595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39" y="5181225"/>
            <a:ext cx="4483100" cy="1816100"/>
          </a:xfrm>
          <a:prstGeom prst="rect">
            <a:avLst/>
          </a:prstGeom>
        </p:spPr>
      </p:pic>
    </p:spTree>
    <p:extLst>
      <p:ext uri="{BB962C8B-B14F-4D97-AF65-F5344CB8AC3E}">
        <p14:creationId xmlns:p14="http://schemas.microsoft.com/office/powerpoint/2010/main" val="1205165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200">
                <a:latin typeface="Comic Sans MS" panose="030F0902030302020204" pitchFamily="66" charset="0"/>
              </a:rPr>
              <a:t>Coughs, colds and sickness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GB" sz="1400" b="0" dirty="0">
              <a:latin typeface="Comic Sans MS" panose="030F0902030302020204" pitchFamily="66" charset="0"/>
            </a:endParaRPr>
          </a:p>
          <a:p>
            <a:pPr>
              <a:buFont typeface="Arial" panose="020B0604020202020204" pitchFamily="34" charset="0"/>
              <a:buChar char="•"/>
            </a:pPr>
            <a:r>
              <a:rPr lang="en-GB" sz="1400" b="0" dirty="0">
                <a:latin typeface="Comic Sans MS" panose="030F0902030302020204" pitchFamily="66" charset="0"/>
              </a:rPr>
              <a:t>If you child has any symptoms, however mild, please stay at home.</a:t>
            </a:r>
          </a:p>
          <a:p>
            <a:pPr>
              <a:buFont typeface="Arial" panose="020B0604020202020204" pitchFamily="34" charset="0"/>
              <a:buChar char="•"/>
            </a:pPr>
            <a:r>
              <a:rPr lang="en-GB" sz="1400" b="0" dirty="0">
                <a:latin typeface="Comic Sans MS" panose="030F0902030302020204" pitchFamily="66" charset="0"/>
              </a:rPr>
              <a:t>Please do not send your child in if they require </a:t>
            </a:r>
            <a:r>
              <a:rPr lang="en-GB" sz="1400" b="0" dirty="0" err="1">
                <a:latin typeface="Comic Sans MS" panose="030F0902030302020204" pitchFamily="66" charset="0"/>
              </a:rPr>
              <a:t>calpol</a:t>
            </a:r>
            <a:r>
              <a:rPr lang="en-GB" sz="1400" b="0" dirty="0">
                <a:latin typeface="Comic Sans MS" panose="030F0902030302020204" pitchFamily="66" charset="0"/>
              </a:rPr>
              <a:t> or other medication(unless on long term medication )</a:t>
            </a:r>
          </a:p>
          <a:p>
            <a:pPr>
              <a:buFont typeface="Arial" panose="020B0604020202020204" pitchFamily="34" charset="0"/>
              <a:buChar char="•"/>
            </a:pPr>
            <a:r>
              <a:rPr lang="en-GB" sz="1400" b="0" dirty="0">
                <a:latin typeface="Comic Sans MS" panose="030F0902030302020204" pitchFamily="66" charset="0"/>
              </a:rPr>
              <a:t>It might be helpful to take your child’s temperature  to ensure it is normal before bringing your child to nursery.</a:t>
            </a:r>
          </a:p>
          <a:p>
            <a:pPr>
              <a:buFont typeface="Arial" panose="020B0604020202020204" pitchFamily="34" charset="0"/>
              <a:buChar char="•"/>
            </a:pPr>
            <a:r>
              <a:rPr lang="en-GB" sz="1400" b="0" dirty="0">
                <a:latin typeface="Comic Sans MS" panose="030F0902030302020204" pitchFamily="66" charset="0"/>
              </a:rPr>
              <a:t>Young children when they start nursery tend to pick up normal coughs, colds and viruses and unfortunately it will be difficult to tell them apart, therefore must not attend nursery with any symptoms</a:t>
            </a:r>
          </a:p>
          <a:p>
            <a:pPr>
              <a:buFont typeface="Arial" panose="020B0604020202020204" pitchFamily="34" charset="0"/>
              <a:buChar char="•"/>
            </a:pPr>
            <a:r>
              <a:rPr lang="en-GB" sz="1400" b="0" dirty="0">
                <a:latin typeface="Comic Sans MS" panose="030F0902030302020204" pitchFamily="66" charset="0"/>
              </a:rPr>
              <a:t>Do not be concerned regarding attendance of your child. We will support you in whatever way we can. We will offer blended learning if we find ourselves in any period of isolation .</a:t>
            </a:r>
          </a:p>
          <a:p>
            <a:pPr>
              <a:buFont typeface="Arial" panose="020B0604020202020204" pitchFamily="34" charset="0"/>
              <a:buChar char="•"/>
            </a:pPr>
            <a:r>
              <a:rPr lang="en-GB" sz="1400" b="0" dirty="0">
                <a:latin typeface="Comic Sans MS" panose="030F0902030302020204" pitchFamily="66" charset="0"/>
              </a:rPr>
              <a:t>If in doubt please keep your child at home and always seek testing.</a:t>
            </a:r>
          </a:p>
        </p:txBody>
      </p:sp>
      <p:pic>
        <p:nvPicPr>
          <p:cNvPr id="5" name="Picture 4">
            <a:extLst>
              <a:ext uri="{FF2B5EF4-FFF2-40B4-BE49-F238E27FC236}">
                <a16:creationId xmlns:a16="http://schemas.microsoft.com/office/drawing/2014/main" id="{3C34D6AB-90D3-5743-9301-5C0F8320B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4789028"/>
            <a:ext cx="2016224" cy="2068971"/>
          </a:xfrm>
          <a:prstGeom prst="rect">
            <a:avLst/>
          </a:prstGeom>
        </p:spPr>
      </p:pic>
      <p:pic>
        <p:nvPicPr>
          <p:cNvPr id="11" name="Picture 10">
            <a:extLst>
              <a:ext uri="{FF2B5EF4-FFF2-40B4-BE49-F238E27FC236}">
                <a16:creationId xmlns:a16="http://schemas.microsoft.com/office/drawing/2014/main" id="{F5CEDCA5-D011-5046-922D-74481F38B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404" y="173244"/>
            <a:ext cx="1253208" cy="1599572"/>
          </a:xfrm>
          <a:prstGeom prst="rect">
            <a:avLst/>
          </a:prstGeom>
        </p:spPr>
      </p:pic>
      <p:pic>
        <p:nvPicPr>
          <p:cNvPr id="13" name="Picture 12">
            <a:extLst>
              <a:ext uri="{FF2B5EF4-FFF2-40B4-BE49-F238E27FC236}">
                <a16:creationId xmlns:a16="http://schemas.microsoft.com/office/drawing/2014/main" id="{0054AF6B-33A3-134E-9B87-C21556E93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866705"/>
            <a:ext cx="2797933" cy="1882742"/>
          </a:xfrm>
          <a:prstGeom prst="rect">
            <a:avLst/>
          </a:prstGeom>
        </p:spPr>
      </p:pic>
      <p:pic>
        <p:nvPicPr>
          <p:cNvPr id="15" name="Picture 14">
            <a:extLst>
              <a:ext uri="{FF2B5EF4-FFF2-40B4-BE49-F238E27FC236}">
                <a16:creationId xmlns:a16="http://schemas.microsoft.com/office/drawing/2014/main" id="{18CF412B-29EB-0F46-AE52-60635C775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525" y="4953642"/>
            <a:ext cx="2367810" cy="1773572"/>
          </a:xfrm>
          <a:prstGeom prst="rect">
            <a:avLst/>
          </a:prstGeom>
        </p:spPr>
      </p:pic>
    </p:spTree>
    <p:extLst>
      <p:ext uri="{BB962C8B-B14F-4D97-AF65-F5344CB8AC3E}">
        <p14:creationId xmlns:p14="http://schemas.microsoft.com/office/powerpoint/2010/main" val="3057550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7DF3-1F5C-C44A-B19C-88DB6C78D832}"/>
              </a:ext>
            </a:extLst>
          </p:cNvPr>
          <p:cNvSpPr>
            <a:spLocks noGrp="1"/>
          </p:cNvSpPr>
          <p:nvPr>
            <p:ph type="title"/>
          </p:nvPr>
        </p:nvSpPr>
        <p:spPr/>
        <p:txBody>
          <a:bodyPr/>
          <a:lstStyle/>
          <a:p>
            <a:r>
              <a:rPr lang="en-US" sz="2200">
                <a:latin typeface="Comic Sans MS" panose="030F0902030302020204" pitchFamily="66" charset="0"/>
              </a:rPr>
              <a:t>Planning</a:t>
            </a:r>
          </a:p>
        </p:txBody>
      </p:sp>
      <p:sp>
        <p:nvSpPr>
          <p:cNvPr id="3" name="Content Placeholder 2">
            <a:extLst>
              <a:ext uri="{FF2B5EF4-FFF2-40B4-BE49-F238E27FC236}">
                <a16:creationId xmlns:a16="http://schemas.microsoft.com/office/drawing/2014/main" id="{B1F03565-3FB0-5248-B9E8-795A9225E1A9}"/>
              </a:ext>
            </a:extLst>
          </p:cNvPr>
          <p:cNvSpPr>
            <a:spLocks noGrp="1"/>
          </p:cNvSpPr>
          <p:nvPr>
            <p:ph idx="1"/>
          </p:nvPr>
        </p:nvSpPr>
        <p:spPr>
          <a:xfrm>
            <a:off x="822960" y="1052736"/>
            <a:ext cx="7520940" cy="3627741"/>
          </a:xfrm>
        </p:spPr>
        <p:txBody>
          <a:bodyPr>
            <a:normAutofit fontScale="92500" lnSpcReduction="10000"/>
          </a:bodyPr>
          <a:lstStyle/>
          <a:p>
            <a:pPr>
              <a:buFont typeface="Arial" panose="020B0604020202020204" pitchFamily="34" charset="0"/>
              <a:buChar char="•"/>
            </a:pPr>
            <a:endParaRPr lang="en-US" b="0" dirty="0">
              <a:latin typeface="Comic Sans MS" panose="030F0902030302020204" pitchFamily="66" charset="0"/>
            </a:endParaRPr>
          </a:p>
          <a:p>
            <a:pPr marL="285750" indent="-285750">
              <a:buFont typeface="Arial" panose="020B0604020202020204" pitchFamily="34" charset="0"/>
              <a:buChar char="•"/>
            </a:pPr>
            <a:r>
              <a:rPr lang="en-US" b="0" dirty="0">
                <a:latin typeface="Comic Sans MS" panose="030F0902030302020204" pitchFamily="66" charset="0"/>
              </a:rPr>
              <a:t>We enable an environment by offering continuous provision in all 6 areas of play.</a:t>
            </a:r>
            <a:r>
              <a:rPr lang="en-GB" b="0" dirty="0">
                <a:latin typeface="Comic Sans MS" panose="030F0902030302020204" pitchFamily="66" charset="0"/>
              </a:rPr>
              <a:t> Our continuous provision gives the children the opportunity to be independent active learners, and to enhance and offer experiences connected to their interests. </a:t>
            </a:r>
          </a:p>
          <a:p>
            <a:pPr marL="285750" indent="-285750">
              <a:buFont typeface="Arial" panose="020B0604020202020204" pitchFamily="34" charset="0"/>
              <a:buChar char="•"/>
            </a:pPr>
            <a:r>
              <a:rPr lang="en-GB" b="0" dirty="0">
                <a:latin typeface="Comic Sans MS" panose="030F0902030302020204" pitchFamily="66" charset="0"/>
              </a:rPr>
              <a:t> Our planning is constantly evolving allowing learning opportunities to grow.</a:t>
            </a:r>
          </a:p>
          <a:p>
            <a:pPr>
              <a:buFont typeface="Arial" panose="020B0604020202020204" pitchFamily="34" charset="0"/>
              <a:buChar char="•"/>
            </a:pPr>
            <a:r>
              <a:rPr lang="en-US" b="0" dirty="0">
                <a:latin typeface="Comic Sans MS" panose="030F0902030302020204" pitchFamily="66" charset="0"/>
              </a:rPr>
              <a:t>We create and follow monthly plans that show adult led learning</a:t>
            </a:r>
          </a:p>
          <a:p>
            <a:pPr>
              <a:buFont typeface="Arial" panose="020B0604020202020204" pitchFamily="34" charset="0"/>
              <a:buChar char="•"/>
            </a:pPr>
            <a:r>
              <a:rPr lang="en-US" b="0" dirty="0">
                <a:latin typeface="Comic Sans MS" panose="030F0902030302020204" pitchFamily="66" charset="0"/>
              </a:rPr>
              <a:t>We follow detailed fortnightly planners that are continually adapted to reflect the children’s needs, likes and support the type of learners they are.</a:t>
            </a:r>
          </a:p>
          <a:p>
            <a:pPr>
              <a:buFont typeface="Arial" panose="020B0604020202020204" pitchFamily="34" charset="0"/>
              <a:buChar char="•"/>
            </a:pPr>
            <a:r>
              <a:rPr lang="en-US" b="0" dirty="0">
                <a:latin typeface="Comic Sans MS" panose="030F0902030302020204" pitchFamily="66" charset="0"/>
              </a:rPr>
              <a:t>We evaluate our plans regularly and this ensures we plan and provide for the children’s next stage of development.</a:t>
            </a:r>
          </a:p>
          <a:p>
            <a:pPr>
              <a:buFont typeface="Arial" panose="020B0604020202020204" pitchFamily="34" charset="0"/>
              <a:buChar char="•"/>
            </a:pPr>
            <a:r>
              <a:rPr lang="en-US" b="0" dirty="0">
                <a:latin typeface="Comic Sans MS" panose="030F0902030302020204" pitchFamily="66" charset="0"/>
              </a:rPr>
              <a:t>All planners are displayed on the parents notice board, on website and sent out via seesaw</a:t>
            </a:r>
          </a:p>
        </p:txBody>
      </p:sp>
      <p:pic>
        <p:nvPicPr>
          <p:cNvPr id="5" name="Picture 4">
            <a:extLst>
              <a:ext uri="{FF2B5EF4-FFF2-40B4-BE49-F238E27FC236}">
                <a16:creationId xmlns:a16="http://schemas.microsoft.com/office/drawing/2014/main" id="{56C7CD14-B1DC-5148-9789-20588AE14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941168"/>
            <a:ext cx="2832100" cy="1916832"/>
          </a:xfrm>
          <a:prstGeom prst="rect">
            <a:avLst/>
          </a:prstGeom>
        </p:spPr>
      </p:pic>
      <p:pic>
        <p:nvPicPr>
          <p:cNvPr id="9" name="Picture 8">
            <a:extLst>
              <a:ext uri="{FF2B5EF4-FFF2-40B4-BE49-F238E27FC236}">
                <a16:creationId xmlns:a16="http://schemas.microsoft.com/office/drawing/2014/main" id="{FA064757-F6F2-0B4C-909E-A718EF939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216" y="5080434"/>
            <a:ext cx="5302248" cy="1638300"/>
          </a:xfrm>
          <a:prstGeom prst="rect">
            <a:avLst/>
          </a:prstGeom>
        </p:spPr>
      </p:pic>
    </p:spTree>
    <p:extLst>
      <p:ext uri="{BB962C8B-B14F-4D97-AF65-F5344CB8AC3E}">
        <p14:creationId xmlns:p14="http://schemas.microsoft.com/office/powerpoint/2010/main" val="112403080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FF0000"/>
                </a:solidFill>
                <a:latin typeface="Accent SF" pitchFamily="2" charset="0"/>
              </a:rPr>
              <a:t>staff</a:t>
            </a:r>
          </a:p>
        </p:txBody>
      </p:sp>
      <p:sp>
        <p:nvSpPr>
          <p:cNvPr id="3" name="Content Placeholder 2"/>
          <p:cNvSpPr>
            <a:spLocks noGrp="1"/>
          </p:cNvSpPr>
          <p:nvPr>
            <p:ph idx="1"/>
          </p:nvPr>
        </p:nvSpPr>
        <p:spPr>
          <a:xfrm>
            <a:off x="822960" y="1517889"/>
            <a:ext cx="7520940" cy="3410258"/>
          </a:xfrm>
        </p:spPr>
        <p:txBody>
          <a:bodyPr>
            <a:normAutofit fontScale="55000" lnSpcReduction="20000"/>
          </a:bodyPr>
          <a:lstStyle/>
          <a:p>
            <a:pPr>
              <a:lnSpc>
                <a:spcPct val="120000"/>
              </a:lnSpc>
            </a:pPr>
            <a:endParaRPr lang="fr-FR" sz="2000" b="0" dirty="0">
              <a:latin typeface="Comic Sans MS" pitchFamily="66" charset="0"/>
            </a:endParaRPr>
          </a:p>
          <a:p>
            <a:pPr marL="1627632" lvl="8" indent="0">
              <a:lnSpc>
                <a:spcPct val="120000"/>
              </a:lnSpc>
              <a:buNone/>
            </a:pPr>
            <a:r>
              <a:rPr lang="fr-FR" sz="1800" b="0" dirty="0">
                <a:latin typeface="Comic Sans MS" pitchFamily="66" charset="0"/>
              </a:rPr>
              <a:t>		Our Staff</a:t>
            </a:r>
          </a:p>
          <a:p>
            <a:pPr>
              <a:lnSpc>
                <a:spcPct val="120000"/>
              </a:lnSpc>
            </a:pPr>
            <a:r>
              <a:rPr lang="fr-FR" sz="2000" b="0" dirty="0">
                <a:latin typeface="Comic Sans MS" pitchFamily="66" charset="0"/>
              </a:rPr>
              <a:t>Principal   :                                 Mrs Claire Le </a:t>
            </a:r>
            <a:r>
              <a:rPr lang="fr-FR" sz="2000" b="0" dirty="0" err="1">
                <a:latin typeface="Comic Sans MS" pitchFamily="66" charset="0"/>
              </a:rPr>
              <a:t>Mahieu</a:t>
            </a:r>
            <a:r>
              <a:rPr lang="fr-FR" sz="2000" b="0" dirty="0">
                <a:latin typeface="Comic Sans MS" pitchFamily="66" charset="0"/>
              </a:rPr>
              <a:t>  </a:t>
            </a:r>
          </a:p>
          <a:p>
            <a:pPr>
              <a:lnSpc>
                <a:spcPct val="120000"/>
              </a:lnSpc>
            </a:pPr>
            <a:r>
              <a:rPr lang="en-GB" sz="2000" b="0" dirty="0">
                <a:latin typeface="Comic Sans MS" pitchFamily="66" charset="0"/>
              </a:rPr>
              <a:t>Assistant Teacher-</a:t>
            </a:r>
            <a:r>
              <a:rPr lang="en-GB" sz="2000" b="0" dirty="0" err="1">
                <a:latin typeface="Comic Sans MS" pitchFamily="66" charset="0"/>
              </a:rPr>
              <a:t>jobshare</a:t>
            </a:r>
            <a:r>
              <a:rPr lang="en-GB" sz="2000" b="0" dirty="0">
                <a:latin typeface="Comic Sans MS" pitchFamily="66" charset="0"/>
              </a:rPr>
              <a:t> :    Mrs  Denise </a:t>
            </a:r>
            <a:r>
              <a:rPr lang="en-GB" sz="2000" b="0" dirty="0" err="1">
                <a:latin typeface="Comic Sans MS" pitchFamily="66" charset="0"/>
              </a:rPr>
              <a:t>Murney</a:t>
            </a:r>
            <a:r>
              <a:rPr lang="en-GB" sz="2000" b="0" dirty="0">
                <a:latin typeface="Comic Sans MS" pitchFamily="66" charset="0"/>
              </a:rPr>
              <a:t> </a:t>
            </a:r>
          </a:p>
          <a:p>
            <a:pPr>
              <a:lnSpc>
                <a:spcPct val="120000"/>
              </a:lnSpc>
            </a:pPr>
            <a:r>
              <a:rPr lang="en-GB" sz="2000" b="0" dirty="0">
                <a:latin typeface="Comic Sans MS" pitchFamily="66" charset="0"/>
              </a:rPr>
              <a:t>Assistant Teacher- </a:t>
            </a:r>
            <a:r>
              <a:rPr lang="en-GB" sz="2000" b="0" dirty="0" err="1">
                <a:latin typeface="Comic Sans MS" pitchFamily="66" charset="0"/>
              </a:rPr>
              <a:t>jobshare</a:t>
            </a:r>
            <a:r>
              <a:rPr lang="en-GB" sz="2000" b="0" dirty="0">
                <a:latin typeface="Comic Sans MS" pitchFamily="66" charset="0"/>
              </a:rPr>
              <a:t> :    Mrs Dolores Mohan</a:t>
            </a:r>
            <a:endParaRPr lang="en-US" sz="2000" b="0" dirty="0">
              <a:latin typeface="Comic Sans MS" pitchFamily="66" charset="0"/>
            </a:endParaRPr>
          </a:p>
          <a:p>
            <a:pPr>
              <a:lnSpc>
                <a:spcPct val="120000"/>
              </a:lnSpc>
            </a:pPr>
            <a:r>
              <a:rPr lang="en-GB" sz="2000" b="0" dirty="0">
                <a:latin typeface="Comic Sans MS" pitchFamily="66" charset="0"/>
              </a:rPr>
              <a:t>Nursery Assistants :                  Miss Denise Mc Clinton (part time)</a:t>
            </a:r>
          </a:p>
          <a:p>
            <a:pPr>
              <a:lnSpc>
                <a:spcPct val="120000"/>
              </a:lnSpc>
            </a:pPr>
            <a:r>
              <a:rPr lang="en-GB" sz="2000" b="0" dirty="0">
                <a:latin typeface="Comic Sans MS" pitchFamily="66" charset="0"/>
              </a:rPr>
              <a:t>                                                   Mrs Marie Therese  Griffin –Speech Lang Support</a:t>
            </a:r>
          </a:p>
          <a:p>
            <a:pPr>
              <a:lnSpc>
                <a:spcPct val="120000"/>
              </a:lnSpc>
            </a:pPr>
            <a:r>
              <a:rPr lang="en-GB" sz="2000" b="0" dirty="0">
                <a:latin typeface="Comic Sans MS" pitchFamily="66" charset="0"/>
              </a:rPr>
              <a:t>                                                   Mrs Joanne Gray (part-time)</a:t>
            </a:r>
          </a:p>
          <a:p>
            <a:pPr>
              <a:lnSpc>
                <a:spcPct val="120000"/>
              </a:lnSpc>
            </a:pPr>
            <a:r>
              <a:rPr lang="en-GB" sz="2000" b="0" dirty="0">
                <a:latin typeface="Comic Sans MS" pitchFamily="66" charset="0"/>
              </a:rPr>
              <a:t>                                                   Mrs Patricia Mc </a:t>
            </a:r>
            <a:r>
              <a:rPr lang="en-GB" sz="2000" b="0" dirty="0" err="1">
                <a:latin typeface="Comic Sans MS" pitchFamily="66" charset="0"/>
              </a:rPr>
              <a:t>Veigh</a:t>
            </a:r>
            <a:r>
              <a:rPr lang="en-GB" sz="2000" b="0" dirty="0">
                <a:latin typeface="Comic Sans MS" pitchFamily="66" charset="0"/>
              </a:rPr>
              <a:t> </a:t>
            </a:r>
          </a:p>
          <a:p>
            <a:pPr>
              <a:lnSpc>
                <a:spcPct val="120000"/>
              </a:lnSpc>
            </a:pPr>
            <a:r>
              <a:rPr lang="en-GB" sz="2000" b="0" dirty="0">
                <a:latin typeface="Comic Sans MS" pitchFamily="66" charset="0"/>
              </a:rPr>
              <a:t>Dining Attendant:                       Mrs Deborah  Kinney</a:t>
            </a:r>
            <a:endParaRPr lang="en-US" sz="2000" b="0" dirty="0">
              <a:latin typeface="Comic Sans MS" pitchFamily="66" charset="0"/>
            </a:endParaRPr>
          </a:p>
          <a:p>
            <a:pPr>
              <a:lnSpc>
                <a:spcPct val="120000"/>
              </a:lnSpc>
            </a:pPr>
            <a:r>
              <a:rPr lang="en-GB" sz="2000" b="0" dirty="0">
                <a:latin typeface="Comic Sans MS" pitchFamily="66" charset="0"/>
              </a:rPr>
              <a:t>Clerical Officers:                        Mrs Marie Therese  Griffin /Marie Mc Clean                                                                         </a:t>
            </a:r>
          </a:p>
          <a:p>
            <a:pPr>
              <a:lnSpc>
                <a:spcPct val="120000"/>
              </a:lnSpc>
            </a:pPr>
            <a:r>
              <a:rPr lang="en-US" sz="2000" b="0" dirty="0">
                <a:latin typeface="Comic Sans MS" pitchFamily="66" charset="0"/>
              </a:rPr>
              <a:t>Building Supervisor:                    </a:t>
            </a:r>
            <a:r>
              <a:rPr lang="en-US" sz="2000" b="0" dirty="0" err="1">
                <a:latin typeface="Comic Sans MS" pitchFamily="66" charset="0"/>
              </a:rPr>
              <a:t>Mr</a:t>
            </a:r>
            <a:r>
              <a:rPr lang="en-US" sz="2000" b="0" dirty="0">
                <a:latin typeface="Comic Sans MS" pitchFamily="66" charset="0"/>
              </a:rPr>
              <a:t> </a:t>
            </a:r>
            <a:r>
              <a:rPr lang="en-US" sz="2000" b="0" dirty="0" err="1">
                <a:latin typeface="Comic Sans MS" pitchFamily="66" charset="0"/>
              </a:rPr>
              <a:t>SeanTopping</a:t>
            </a:r>
            <a:endParaRPr lang="en-US" sz="2000" b="0" dirty="0">
              <a:latin typeface="Comic Sans MS" pitchFamily="66" charset="0"/>
            </a:endParaRPr>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5013176"/>
            <a:ext cx="4139952" cy="18448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013176"/>
            <a:ext cx="5004049" cy="1844824"/>
          </a:xfrm>
          <a:prstGeom prst="rect">
            <a:avLst/>
          </a:prstGeom>
        </p:spPr>
      </p:pic>
      <p:pic>
        <p:nvPicPr>
          <p:cNvPr id="8" name="Picture 7"/>
          <p:cNvPicPr/>
          <p:nvPr/>
        </p:nvPicPr>
        <p:blipFill>
          <a:blip r:embed="rId5" cstate="print">
            <a:extLst>
              <a:ext uri="{28A0092B-C50C-407E-A947-70E740481C1C}">
                <a14:useLocalDpi xmlns:a14="http://schemas.microsoft.com/office/drawing/2010/main"/>
              </a:ext>
            </a:extLst>
          </a:blip>
          <a:srcRect/>
          <a:stretch>
            <a:fillRect/>
          </a:stretch>
        </p:blipFill>
        <p:spPr bwMode="auto">
          <a:xfrm>
            <a:off x="251520" y="188640"/>
            <a:ext cx="8640960" cy="1152128"/>
          </a:xfrm>
          <a:prstGeom prst="rect">
            <a:avLst/>
          </a:prstGeom>
          <a:noFill/>
          <a:ln>
            <a:noFill/>
          </a:ln>
          <a:effectLst>
            <a:softEdge rad="38100"/>
          </a:effectLst>
        </p:spPr>
      </p:pic>
      <p:pic>
        <p:nvPicPr>
          <p:cNvPr id="9" name="Picture 8" descr="181025-GoodShepherd-416.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941168"/>
            <a:ext cx="1187623" cy="1916832"/>
          </a:xfrm>
          <a:prstGeom prst="rect">
            <a:avLst/>
          </a:prstGeom>
        </p:spPr>
      </p:pic>
      <p:pic>
        <p:nvPicPr>
          <p:cNvPr id="10" name="Picture 9" descr="181025-GoodShepherd-419.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9732" y="4928147"/>
            <a:ext cx="1296144" cy="1916832"/>
          </a:xfrm>
          <a:prstGeom prst="rect">
            <a:avLst/>
          </a:prstGeom>
        </p:spPr>
      </p:pic>
      <p:pic>
        <p:nvPicPr>
          <p:cNvPr id="11" name="Picture 10" descr="181025-GoodShepherd-417.jpe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9872" y="4941168"/>
            <a:ext cx="1080120" cy="1916832"/>
          </a:xfrm>
          <a:prstGeom prst="rect">
            <a:avLst/>
          </a:prstGeom>
        </p:spPr>
      </p:pic>
      <p:pic>
        <p:nvPicPr>
          <p:cNvPr id="12" name="Picture 11" descr="181025-GoodShepherd-420.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8249" y="4928147"/>
            <a:ext cx="1224136" cy="1916832"/>
          </a:xfrm>
          <a:prstGeom prst="rect">
            <a:avLst/>
          </a:prstGeom>
        </p:spPr>
      </p:pic>
      <p:pic>
        <p:nvPicPr>
          <p:cNvPr id="13" name="Picture 12" descr="181025-GoodShepherd-415.jpe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57240" y="4917792"/>
            <a:ext cx="1080120" cy="1916832"/>
          </a:xfrm>
          <a:prstGeom prst="rect">
            <a:avLst/>
          </a:prstGeom>
        </p:spPr>
      </p:pic>
      <p:pic>
        <p:nvPicPr>
          <p:cNvPr id="14" name="Picture 13" descr="181025-GoodShepherd-418.jpe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4088" y="4941168"/>
            <a:ext cx="1080120" cy="1916832"/>
          </a:xfrm>
          <a:prstGeom prst="rect">
            <a:avLst/>
          </a:prstGeom>
        </p:spPr>
      </p:pic>
      <p:pic>
        <p:nvPicPr>
          <p:cNvPr id="15" name="Picture 14" descr="IMG_4273.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805272" y="5251512"/>
            <a:ext cx="1916832" cy="1296144"/>
          </a:xfrm>
          <a:prstGeom prst="rect">
            <a:avLst/>
          </a:prstGeom>
        </p:spPr>
      </p:pic>
      <p:pic>
        <p:nvPicPr>
          <p:cNvPr id="17" name="Picture 16" descr="IMG_427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37473" y="4934657"/>
            <a:ext cx="899592" cy="1916832"/>
          </a:xfrm>
          <a:prstGeom prst="rect">
            <a:avLst/>
          </a:prstGeom>
        </p:spPr>
      </p:pic>
      <p:pic>
        <p:nvPicPr>
          <p:cNvPr id="19" name="Picture 18"/>
          <p:cNvPicPr>
            <a:picLocks noChangeAspect="1"/>
          </p:cNvPicPr>
          <p:nvPr/>
        </p:nvPicPr>
        <p:blipFill>
          <a:blip r:embed="rId14"/>
          <a:stretch>
            <a:fillRect/>
          </a:stretch>
        </p:blipFill>
        <p:spPr>
          <a:xfrm>
            <a:off x="6372200" y="4941168"/>
            <a:ext cx="936104" cy="1916832"/>
          </a:xfrm>
          <a:prstGeom prst="rect">
            <a:avLst/>
          </a:prstGeom>
        </p:spPr>
      </p:pic>
    </p:spTree>
    <p:extLst>
      <p:ext uri="{BB962C8B-B14F-4D97-AF65-F5344CB8AC3E}">
        <p14:creationId xmlns:p14="http://schemas.microsoft.com/office/powerpoint/2010/main" val="236104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ppt_x"/>
                                          </p:val>
                                        </p:tav>
                                        <p:tav tm="100000">
                                          <p:val>
                                            <p:strVal val="#ppt_x"/>
                                          </p:val>
                                        </p:tav>
                                      </p:tavLst>
                                    </p:anim>
                                    <p:anim calcmode="lin" valueType="num">
                                      <p:cBhvr additive="base">
                                        <p:cTn id="76" dur="500" fill="hold"/>
                                        <p:tgtEl>
                                          <p:spTgt spid="1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ppt_x"/>
                                          </p:val>
                                        </p:tav>
                                        <p:tav tm="100000">
                                          <p:val>
                                            <p:strVal val="#ppt_x"/>
                                          </p:val>
                                        </p:tav>
                                      </p:tavLst>
                                    </p:anim>
                                    <p:anim calcmode="lin" valueType="num">
                                      <p:cBhvr additive="base">
                                        <p:cTn id="9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additive="base">
                                        <p:cTn id="101" dur="500" fill="hold"/>
                                        <p:tgtEl>
                                          <p:spTgt spid="11"/>
                                        </p:tgtEl>
                                        <p:attrNameLst>
                                          <p:attrName>ppt_x</p:attrName>
                                        </p:attrNameLst>
                                      </p:cBhvr>
                                      <p:tavLst>
                                        <p:tav tm="0">
                                          <p:val>
                                            <p:strVal val="#ppt_x"/>
                                          </p:val>
                                        </p:tav>
                                        <p:tav tm="100000">
                                          <p:val>
                                            <p:strVal val="#ppt_x"/>
                                          </p:val>
                                        </p:tav>
                                      </p:tavLst>
                                    </p:anim>
                                    <p:anim calcmode="lin" valueType="num">
                                      <p:cBhvr additive="base">
                                        <p:cTn id="10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additive="base">
                                        <p:cTn id="107" dur="500" fill="hold"/>
                                        <p:tgtEl>
                                          <p:spTgt spid="12"/>
                                        </p:tgtEl>
                                        <p:attrNameLst>
                                          <p:attrName>ppt_x</p:attrName>
                                        </p:attrNameLst>
                                      </p:cBhvr>
                                      <p:tavLst>
                                        <p:tav tm="0">
                                          <p:val>
                                            <p:strVal val="#ppt_x"/>
                                          </p:val>
                                        </p:tav>
                                        <p:tav tm="100000">
                                          <p:val>
                                            <p:strVal val="#ppt_x"/>
                                          </p:val>
                                        </p:tav>
                                      </p:tavLst>
                                    </p:anim>
                                    <p:anim calcmode="lin" valueType="num">
                                      <p:cBhvr additive="base">
                                        <p:cTn id="10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4"/>
                                        </p:tgtEl>
                                        <p:attrNameLst>
                                          <p:attrName>style.visibility</p:attrName>
                                        </p:attrNameLst>
                                      </p:cBhvr>
                                      <p:to>
                                        <p:strVal val="visible"/>
                                      </p:to>
                                    </p:set>
                                    <p:anim calcmode="lin" valueType="num">
                                      <p:cBhvr additive="base">
                                        <p:cTn id="113" dur="500" fill="hold"/>
                                        <p:tgtEl>
                                          <p:spTgt spid="14"/>
                                        </p:tgtEl>
                                        <p:attrNameLst>
                                          <p:attrName>ppt_x</p:attrName>
                                        </p:attrNameLst>
                                      </p:cBhvr>
                                      <p:tavLst>
                                        <p:tav tm="0">
                                          <p:val>
                                            <p:strVal val="#ppt_x"/>
                                          </p:val>
                                        </p:tav>
                                        <p:tav tm="100000">
                                          <p:val>
                                            <p:strVal val="#ppt_x"/>
                                          </p:val>
                                        </p:tav>
                                      </p:tavLst>
                                    </p:anim>
                                    <p:anim calcmode="lin" valueType="num">
                                      <p:cBhvr additive="base">
                                        <p:cTn id="1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9"/>
                                        </p:tgtEl>
                                        <p:attrNameLst>
                                          <p:attrName>style.visibility</p:attrName>
                                        </p:attrNameLst>
                                      </p:cBhvr>
                                      <p:to>
                                        <p:strVal val="visible"/>
                                      </p:to>
                                    </p:set>
                                    <p:anim calcmode="lin" valueType="num">
                                      <p:cBhvr additive="base">
                                        <p:cTn id="119" dur="500" fill="hold"/>
                                        <p:tgtEl>
                                          <p:spTgt spid="19"/>
                                        </p:tgtEl>
                                        <p:attrNameLst>
                                          <p:attrName>ppt_x</p:attrName>
                                        </p:attrNameLst>
                                      </p:cBhvr>
                                      <p:tavLst>
                                        <p:tav tm="0">
                                          <p:val>
                                            <p:strVal val="#ppt_x"/>
                                          </p:val>
                                        </p:tav>
                                        <p:tav tm="100000">
                                          <p:val>
                                            <p:strVal val="#ppt_x"/>
                                          </p:val>
                                        </p:tav>
                                      </p:tavLst>
                                    </p:anim>
                                    <p:anim calcmode="lin" valueType="num">
                                      <p:cBhvr additive="base">
                                        <p:cTn id="1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additive="base">
                                        <p:cTn id="125" dur="500" fill="hold"/>
                                        <p:tgtEl>
                                          <p:spTgt spid="13"/>
                                        </p:tgtEl>
                                        <p:attrNameLst>
                                          <p:attrName>ppt_x</p:attrName>
                                        </p:attrNameLst>
                                      </p:cBhvr>
                                      <p:tavLst>
                                        <p:tav tm="0">
                                          <p:val>
                                            <p:strVal val="#ppt_x"/>
                                          </p:val>
                                        </p:tav>
                                        <p:tav tm="100000">
                                          <p:val>
                                            <p:strVal val="#ppt_x"/>
                                          </p:val>
                                        </p:tav>
                                      </p:tavLst>
                                    </p:anim>
                                    <p:anim calcmode="lin" valueType="num">
                                      <p:cBhvr additive="base">
                                        <p:cTn id="1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17"/>
                                        </p:tgtEl>
                                        <p:attrNameLst>
                                          <p:attrName>style.visibility</p:attrName>
                                        </p:attrNameLst>
                                      </p:cBhvr>
                                      <p:to>
                                        <p:strVal val="visible"/>
                                      </p:to>
                                    </p:set>
                                    <p:anim calcmode="lin" valueType="num">
                                      <p:cBhvr additive="base">
                                        <p:cTn id="131" dur="500" fill="hold"/>
                                        <p:tgtEl>
                                          <p:spTgt spid="17"/>
                                        </p:tgtEl>
                                        <p:attrNameLst>
                                          <p:attrName>ppt_x</p:attrName>
                                        </p:attrNameLst>
                                      </p:cBhvr>
                                      <p:tavLst>
                                        <p:tav tm="0">
                                          <p:val>
                                            <p:strVal val="#ppt_x"/>
                                          </p:val>
                                        </p:tav>
                                        <p:tav tm="100000">
                                          <p:val>
                                            <p:strVal val="#ppt_x"/>
                                          </p:val>
                                        </p:tav>
                                      </p:tavLst>
                                    </p:anim>
                                    <p:anim calcmode="lin" valueType="num">
                                      <p:cBhvr additive="base">
                                        <p:cTn id="1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12" presetClass="entr" presetSubtype="4" fill="hold" nodeType="clickEffect">
                                  <p:stCondLst>
                                    <p:cond delay="0"/>
                                  </p:stCondLst>
                                  <p:childTnLst>
                                    <p:set>
                                      <p:cBhvr>
                                        <p:cTn id="136" dur="1" fill="hold">
                                          <p:stCondLst>
                                            <p:cond delay="0"/>
                                          </p:stCondLst>
                                        </p:cTn>
                                        <p:tgtEl>
                                          <p:spTgt spid="9"/>
                                        </p:tgtEl>
                                        <p:attrNameLst>
                                          <p:attrName>style.visibility</p:attrName>
                                        </p:attrNameLst>
                                      </p:cBhvr>
                                      <p:to>
                                        <p:strVal val="visible"/>
                                      </p:to>
                                    </p:set>
                                    <p:anim calcmode="lin" valueType="num">
                                      <p:cBhvr additive="base">
                                        <p:cTn id="137" dur="500"/>
                                        <p:tgtEl>
                                          <p:spTgt spid="9"/>
                                        </p:tgtEl>
                                        <p:attrNameLst>
                                          <p:attrName>ppt_y</p:attrName>
                                        </p:attrNameLst>
                                      </p:cBhvr>
                                      <p:tavLst>
                                        <p:tav tm="0">
                                          <p:val>
                                            <p:strVal val="#ppt_y+#ppt_h*1.125000"/>
                                          </p:val>
                                        </p:tav>
                                        <p:tav tm="100000">
                                          <p:val>
                                            <p:strVal val="#ppt_y"/>
                                          </p:val>
                                        </p:tav>
                                      </p:tavLst>
                                    </p:anim>
                                    <p:animEffect transition="in" filter="wipe(up)">
                                      <p:cBhvr>
                                        <p:cTn id="138" dur="500"/>
                                        <p:tgtEl>
                                          <p:spTgt spid="9"/>
                                        </p:tgtEl>
                                      </p:cBhvr>
                                    </p:animEffect>
                                  </p:childTnLst>
                                </p:cTn>
                              </p:par>
                            </p:childTnLst>
                          </p:cTn>
                        </p:par>
                      </p:childTnLst>
                    </p:cTn>
                  </p:par>
                  <p:par>
                    <p:cTn id="139" fill="hold">
                      <p:stCondLst>
                        <p:cond delay="indefinite"/>
                      </p:stCondLst>
                      <p:childTnLst>
                        <p:par>
                          <p:cTn id="140" fill="hold">
                            <p:stCondLst>
                              <p:cond delay="0"/>
                            </p:stCondLst>
                            <p:childTnLst>
                              <p:par>
                                <p:cTn id="141" presetID="12" presetClass="entr" presetSubtype="4" fill="hold" nodeType="clickEffect">
                                  <p:stCondLst>
                                    <p:cond delay="0"/>
                                  </p:stCondLst>
                                  <p:childTnLst>
                                    <p:set>
                                      <p:cBhvr>
                                        <p:cTn id="142" dur="1" fill="hold">
                                          <p:stCondLst>
                                            <p:cond delay="0"/>
                                          </p:stCondLst>
                                        </p:cTn>
                                        <p:tgtEl>
                                          <p:spTgt spid="15"/>
                                        </p:tgtEl>
                                        <p:attrNameLst>
                                          <p:attrName>style.visibility</p:attrName>
                                        </p:attrNameLst>
                                      </p:cBhvr>
                                      <p:to>
                                        <p:strVal val="visible"/>
                                      </p:to>
                                    </p:set>
                                    <p:anim calcmode="lin" valueType="num">
                                      <p:cBhvr additive="base">
                                        <p:cTn id="143" dur="500"/>
                                        <p:tgtEl>
                                          <p:spTgt spid="15"/>
                                        </p:tgtEl>
                                        <p:attrNameLst>
                                          <p:attrName>ppt_y</p:attrName>
                                        </p:attrNameLst>
                                      </p:cBhvr>
                                      <p:tavLst>
                                        <p:tav tm="0">
                                          <p:val>
                                            <p:strVal val="#ppt_y+#ppt_h*1.125000"/>
                                          </p:val>
                                        </p:tav>
                                        <p:tav tm="100000">
                                          <p:val>
                                            <p:strVal val="#ppt_y"/>
                                          </p:val>
                                        </p:tav>
                                      </p:tavLst>
                                    </p:anim>
                                    <p:animEffect transition="in" filter="wipe(up)">
                                      <p:cBhvr>
                                        <p:cTn id="144" dur="500"/>
                                        <p:tgtEl>
                                          <p:spTgt spid="15"/>
                                        </p:tgtEl>
                                      </p:cBhvr>
                                    </p:animEffect>
                                  </p:childTnLst>
                                </p:cTn>
                              </p:par>
                            </p:childTnLst>
                          </p:cTn>
                        </p:par>
                      </p:childTnLst>
                    </p:cTn>
                  </p:par>
                  <p:par>
                    <p:cTn id="145" fill="hold">
                      <p:stCondLst>
                        <p:cond delay="indefinite"/>
                      </p:stCondLst>
                      <p:childTnLst>
                        <p:par>
                          <p:cTn id="146" fill="hold">
                            <p:stCondLst>
                              <p:cond delay="0"/>
                            </p:stCondLst>
                            <p:childTnLst>
                              <p:par>
                                <p:cTn id="147" presetID="12" presetClass="entr" presetSubtype="4" fill="hold" nodeType="clickEffect">
                                  <p:stCondLst>
                                    <p:cond delay="0"/>
                                  </p:stCondLst>
                                  <p:childTnLst>
                                    <p:set>
                                      <p:cBhvr>
                                        <p:cTn id="148" dur="1" fill="hold">
                                          <p:stCondLst>
                                            <p:cond delay="0"/>
                                          </p:stCondLst>
                                        </p:cTn>
                                        <p:tgtEl>
                                          <p:spTgt spid="10"/>
                                        </p:tgtEl>
                                        <p:attrNameLst>
                                          <p:attrName>style.visibility</p:attrName>
                                        </p:attrNameLst>
                                      </p:cBhvr>
                                      <p:to>
                                        <p:strVal val="visible"/>
                                      </p:to>
                                    </p:set>
                                    <p:anim calcmode="lin" valueType="num">
                                      <p:cBhvr additive="base">
                                        <p:cTn id="149" dur="500"/>
                                        <p:tgtEl>
                                          <p:spTgt spid="10"/>
                                        </p:tgtEl>
                                        <p:attrNameLst>
                                          <p:attrName>ppt_y</p:attrName>
                                        </p:attrNameLst>
                                      </p:cBhvr>
                                      <p:tavLst>
                                        <p:tav tm="0">
                                          <p:val>
                                            <p:strVal val="#ppt_y+#ppt_h*1.125000"/>
                                          </p:val>
                                        </p:tav>
                                        <p:tav tm="100000">
                                          <p:val>
                                            <p:strVal val="#ppt_y"/>
                                          </p:val>
                                        </p:tav>
                                      </p:tavLst>
                                    </p:anim>
                                    <p:animEffect transition="in" filter="wipe(up)">
                                      <p:cBhvr>
                                        <p:cTn id="150" dur="500"/>
                                        <p:tgtEl>
                                          <p:spTgt spid="10"/>
                                        </p:tgtEl>
                                      </p:cBhvr>
                                    </p:animEffect>
                                  </p:childTnLst>
                                </p:cTn>
                              </p:par>
                            </p:childTnLst>
                          </p:cTn>
                        </p:par>
                      </p:childTnLst>
                    </p:cTn>
                  </p:par>
                  <p:par>
                    <p:cTn id="151" fill="hold">
                      <p:stCondLst>
                        <p:cond delay="indefinite"/>
                      </p:stCondLst>
                      <p:childTnLst>
                        <p:par>
                          <p:cTn id="152" fill="hold">
                            <p:stCondLst>
                              <p:cond delay="0"/>
                            </p:stCondLst>
                            <p:childTnLst>
                              <p:par>
                                <p:cTn id="153" presetID="12" presetClass="entr" presetSubtype="4" fill="hold" nodeType="clickEffect">
                                  <p:stCondLst>
                                    <p:cond delay="0"/>
                                  </p:stCondLst>
                                  <p:childTnLst>
                                    <p:set>
                                      <p:cBhvr>
                                        <p:cTn id="154" dur="1" fill="hold">
                                          <p:stCondLst>
                                            <p:cond delay="0"/>
                                          </p:stCondLst>
                                        </p:cTn>
                                        <p:tgtEl>
                                          <p:spTgt spid="11"/>
                                        </p:tgtEl>
                                        <p:attrNameLst>
                                          <p:attrName>style.visibility</p:attrName>
                                        </p:attrNameLst>
                                      </p:cBhvr>
                                      <p:to>
                                        <p:strVal val="visible"/>
                                      </p:to>
                                    </p:set>
                                    <p:anim calcmode="lin" valueType="num">
                                      <p:cBhvr additive="base">
                                        <p:cTn id="155" dur="500"/>
                                        <p:tgtEl>
                                          <p:spTgt spid="11"/>
                                        </p:tgtEl>
                                        <p:attrNameLst>
                                          <p:attrName>ppt_y</p:attrName>
                                        </p:attrNameLst>
                                      </p:cBhvr>
                                      <p:tavLst>
                                        <p:tav tm="0">
                                          <p:val>
                                            <p:strVal val="#ppt_y+#ppt_h*1.125000"/>
                                          </p:val>
                                        </p:tav>
                                        <p:tav tm="100000">
                                          <p:val>
                                            <p:strVal val="#ppt_y"/>
                                          </p:val>
                                        </p:tav>
                                      </p:tavLst>
                                    </p:anim>
                                    <p:animEffect transition="in" filter="wipe(up)">
                                      <p:cBhvr>
                                        <p:cTn id="156" dur="500"/>
                                        <p:tgtEl>
                                          <p:spTgt spid="11"/>
                                        </p:tgtEl>
                                      </p:cBhvr>
                                    </p:animEffect>
                                  </p:childTnLst>
                                </p:cTn>
                              </p:par>
                            </p:childTnLst>
                          </p:cTn>
                        </p:par>
                      </p:childTnLst>
                    </p:cTn>
                  </p:par>
                  <p:par>
                    <p:cTn id="157" fill="hold">
                      <p:stCondLst>
                        <p:cond delay="indefinite"/>
                      </p:stCondLst>
                      <p:childTnLst>
                        <p:par>
                          <p:cTn id="158" fill="hold">
                            <p:stCondLst>
                              <p:cond delay="0"/>
                            </p:stCondLst>
                            <p:childTnLst>
                              <p:par>
                                <p:cTn id="159" presetID="12" presetClass="entr" presetSubtype="4" fill="hold" nodeType="clickEffect">
                                  <p:stCondLst>
                                    <p:cond delay="0"/>
                                  </p:stCondLst>
                                  <p:childTnLst>
                                    <p:set>
                                      <p:cBhvr>
                                        <p:cTn id="160" dur="1" fill="hold">
                                          <p:stCondLst>
                                            <p:cond delay="0"/>
                                          </p:stCondLst>
                                        </p:cTn>
                                        <p:tgtEl>
                                          <p:spTgt spid="12"/>
                                        </p:tgtEl>
                                        <p:attrNameLst>
                                          <p:attrName>style.visibility</p:attrName>
                                        </p:attrNameLst>
                                      </p:cBhvr>
                                      <p:to>
                                        <p:strVal val="visible"/>
                                      </p:to>
                                    </p:set>
                                    <p:anim calcmode="lin" valueType="num">
                                      <p:cBhvr additive="base">
                                        <p:cTn id="161" dur="500"/>
                                        <p:tgtEl>
                                          <p:spTgt spid="12"/>
                                        </p:tgtEl>
                                        <p:attrNameLst>
                                          <p:attrName>ppt_y</p:attrName>
                                        </p:attrNameLst>
                                      </p:cBhvr>
                                      <p:tavLst>
                                        <p:tav tm="0">
                                          <p:val>
                                            <p:strVal val="#ppt_y+#ppt_h*1.125000"/>
                                          </p:val>
                                        </p:tav>
                                        <p:tav tm="100000">
                                          <p:val>
                                            <p:strVal val="#ppt_y"/>
                                          </p:val>
                                        </p:tav>
                                      </p:tavLst>
                                    </p:anim>
                                    <p:animEffect transition="in" filter="wipe(up)">
                                      <p:cBhvr>
                                        <p:cTn id="162" dur="500"/>
                                        <p:tgtEl>
                                          <p:spTgt spid="12"/>
                                        </p:tgtEl>
                                      </p:cBhvr>
                                    </p:animEffect>
                                  </p:childTnLst>
                                </p:cTn>
                              </p:par>
                            </p:childTnLst>
                          </p:cTn>
                        </p:par>
                      </p:childTnLst>
                    </p:cTn>
                  </p:par>
                  <p:par>
                    <p:cTn id="163" fill="hold">
                      <p:stCondLst>
                        <p:cond delay="indefinite"/>
                      </p:stCondLst>
                      <p:childTnLst>
                        <p:par>
                          <p:cTn id="164" fill="hold">
                            <p:stCondLst>
                              <p:cond delay="0"/>
                            </p:stCondLst>
                            <p:childTnLst>
                              <p:par>
                                <p:cTn id="165" presetID="12" presetClass="entr" presetSubtype="4" fill="hold" nodeType="clickEffect">
                                  <p:stCondLst>
                                    <p:cond delay="0"/>
                                  </p:stCondLst>
                                  <p:childTnLst>
                                    <p:set>
                                      <p:cBhvr>
                                        <p:cTn id="166" dur="1" fill="hold">
                                          <p:stCondLst>
                                            <p:cond delay="0"/>
                                          </p:stCondLst>
                                        </p:cTn>
                                        <p:tgtEl>
                                          <p:spTgt spid="14"/>
                                        </p:tgtEl>
                                        <p:attrNameLst>
                                          <p:attrName>style.visibility</p:attrName>
                                        </p:attrNameLst>
                                      </p:cBhvr>
                                      <p:to>
                                        <p:strVal val="visible"/>
                                      </p:to>
                                    </p:set>
                                    <p:anim calcmode="lin" valueType="num">
                                      <p:cBhvr additive="base">
                                        <p:cTn id="167" dur="500"/>
                                        <p:tgtEl>
                                          <p:spTgt spid="14"/>
                                        </p:tgtEl>
                                        <p:attrNameLst>
                                          <p:attrName>ppt_y</p:attrName>
                                        </p:attrNameLst>
                                      </p:cBhvr>
                                      <p:tavLst>
                                        <p:tav tm="0">
                                          <p:val>
                                            <p:strVal val="#ppt_y+#ppt_h*1.125000"/>
                                          </p:val>
                                        </p:tav>
                                        <p:tav tm="100000">
                                          <p:val>
                                            <p:strVal val="#ppt_y"/>
                                          </p:val>
                                        </p:tav>
                                      </p:tavLst>
                                    </p:anim>
                                    <p:animEffect transition="in" filter="wipe(up)">
                                      <p:cBhvr>
                                        <p:cTn id="168" dur="500"/>
                                        <p:tgtEl>
                                          <p:spTgt spid="14"/>
                                        </p:tgtEl>
                                      </p:cBhvr>
                                    </p:animEffect>
                                  </p:childTnLst>
                                </p:cTn>
                              </p:par>
                            </p:childTnLst>
                          </p:cTn>
                        </p:par>
                      </p:childTnLst>
                    </p:cTn>
                  </p:par>
                  <p:par>
                    <p:cTn id="169" fill="hold">
                      <p:stCondLst>
                        <p:cond delay="indefinite"/>
                      </p:stCondLst>
                      <p:childTnLst>
                        <p:par>
                          <p:cTn id="170" fill="hold">
                            <p:stCondLst>
                              <p:cond delay="0"/>
                            </p:stCondLst>
                            <p:childTnLst>
                              <p:par>
                                <p:cTn id="171" presetID="12" presetClass="entr" presetSubtype="4" fill="hold" nodeType="clickEffect">
                                  <p:stCondLst>
                                    <p:cond delay="0"/>
                                  </p:stCondLst>
                                  <p:childTnLst>
                                    <p:set>
                                      <p:cBhvr>
                                        <p:cTn id="172" dur="1" fill="hold">
                                          <p:stCondLst>
                                            <p:cond delay="0"/>
                                          </p:stCondLst>
                                        </p:cTn>
                                        <p:tgtEl>
                                          <p:spTgt spid="19"/>
                                        </p:tgtEl>
                                        <p:attrNameLst>
                                          <p:attrName>style.visibility</p:attrName>
                                        </p:attrNameLst>
                                      </p:cBhvr>
                                      <p:to>
                                        <p:strVal val="visible"/>
                                      </p:to>
                                    </p:set>
                                    <p:anim calcmode="lin" valueType="num">
                                      <p:cBhvr additive="base">
                                        <p:cTn id="173" dur="500"/>
                                        <p:tgtEl>
                                          <p:spTgt spid="19"/>
                                        </p:tgtEl>
                                        <p:attrNameLst>
                                          <p:attrName>ppt_y</p:attrName>
                                        </p:attrNameLst>
                                      </p:cBhvr>
                                      <p:tavLst>
                                        <p:tav tm="0">
                                          <p:val>
                                            <p:strVal val="#ppt_y+#ppt_h*1.125000"/>
                                          </p:val>
                                        </p:tav>
                                        <p:tav tm="100000">
                                          <p:val>
                                            <p:strVal val="#ppt_y"/>
                                          </p:val>
                                        </p:tav>
                                      </p:tavLst>
                                    </p:anim>
                                    <p:animEffect transition="in" filter="wipe(up)">
                                      <p:cBhvr>
                                        <p:cTn id="174" dur="500"/>
                                        <p:tgtEl>
                                          <p:spTgt spid="19"/>
                                        </p:tgtEl>
                                      </p:cBhvr>
                                    </p:animEffect>
                                  </p:childTnLst>
                                </p:cTn>
                              </p:par>
                            </p:childTnLst>
                          </p:cTn>
                        </p:par>
                      </p:childTnLst>
                    </p:cTn>
                  </p:par>
                  <p:par>
                    <p:cTn id="175" fill="hold">
                      <p:stCondLst>
                        <p:cond delay="indefinite"/>
                      </p:stCondLst>
                      <p:childTnLst>
                        <p:par>
                          <p:cTn id="176" fill="hold">
                            <p:stCondLst>
                              <p:cond delay="0"/>
                            </p:stCondLst>
                            <p:childTnLst>
                              <p:par>
                                <p:cTn id="177" presetID="12" presetClass="entr" presetSubtype="4" fill="hold" nodeType="clickEffect">
                                  <p:stCondLst>
                                    <p:cond delay="0"/>
                                  </p:stCondLst>
                                  <p:childTnLst>
                                    <p:set>
                                      <p:cBhvr>
                                        <p:cTn id="178" dur="1" fill="hold">
                                          <p:stCondLst>
                                            <p:cond delay="0"/>
                                          </p:stCondLst>
                                        </p:cTn>
                                        <p:tgtEl>
                                          <p:spTgt spid="13"/>
                                        </p:tgtEl>
                                        <p:attrNameLst>
                                          <p:attrName>style.visibility</p:attrName>
                                        </p:attrNameLst>
                                      </p:cBhvr>
                                      <p:to>
                                        <p:strVal val="visible"/>
                                      </p:to>
                                    </p:set>
                                    <p:anim calcmode="lin" valueType="num">
                                      <p:cBhvr additive="base">
                                        <p:cTn id="179" dur="500"/>
                                        <p:tgtEl>
                                          <p:spTgt spid="13"/>
                                        </p:tgtEl>
                                        <p:attrNameLst>
                                          <p:attrName>ppt_y</p:attrName>
                                        </p:attrNameLst>
                                      </p:cBhvr>
                                      <p:tavLst>
                                        <p:tav tm="0">
                                          <p:val>
                                            <p:strVal val="#ppt_y+#ppt_h*1.125000"/>
                                          </p:val>
                                        </p:tav>
                                        <p:tav tm="100000">
                                          <p:val>
                                            <p:strVal val="#ppt_y"/>
                                          </p:val>
                                        </p:tav>
                                      </p:tavLst>
                                    </p:anim>
                                    <p:animEffect transition="in" filter="wipe(up)">
                                      <p:cBhvr>
                                        <p:cTn id="180" dur="500"/>
                                        <p:tgtEl>
                                          <p:spTgt spid="13"/>
                                        </p:tgtEl>
                                      </p:cBhvr>
                                    </p:animEffect>
                                  </p:childTnLst>
                                </p:cTn>
                              </p:par>
                            </p:childTnLst>
                          </p:cTn>
                        </p:par>
                      </p:childTnLst>
                    </p:cTn>
                  </p:par>
                  <p:par>
                    <p:cTn id="181" fill="hold">
                      <p:stCondLst>
                        <p:cond delay="indefinite"/>
                      </p:stCondLst>
                      <p:childTnLst>
                        <p:par>
                          <p:cTn id="182" fill="hold">
                            <p:stCondLst>
                              <p:cond delay="0"/>
                            </p:stCondLst>
                            <p:childTnLst>
                              <p:par>
                                <p:cTn id="183" presetID="12" presetClass="entr" presetSubtype="4" fill="hold" nodeType="clickEffect">
                                  <p:stCondLst>
                                    <p:cond delay="0"/>
                                  </p:stCondLst>
                                  <p:childTnLst>
                                    <p:set>
                                      <p:cBhvr>
                                        <p:cTn id="184" dur="1" fill="hold">
                                          <p:stCondLst>
                                            <p:cond delay="0"/>
                                          </p:stCondLst>
                                        </p:cTn>
                                        <p:tgtEl>
                                          <p:spTgt spid="17"/>
                                        </p:tgtEl>
                                        <p:attrNameLst>
                                          <p:attrName>style.visibility</p:attrName>
                                        </p:attrNameLst>
                                      </p:cBhvr>
                                      <p:to>
                                        <p:strVal val="visible"/>
                                      </p:to>
                                    </p:set>
                                    <p:anim calcmode="lin" valueType="num">
                                      <p:cBhvr additive="base">
                                        <p:cTn id="185" dur="500"/>
                                        <p:tgtEl>
                                          <p:spTgt spid="17"/>
                                        </p:tgtEl>
                                        <p:attrNameLst>
                                          <p:attrName>ppt_y</p:attrName>
                                        </p:attrNameLst>
                                      </p:cBhvr>
                                      <p:tavLst>
                                        <p:tav tm="0">
                                          <p:val>
                                            <p:strVal val="#ppt_y+#ppt_h*1.125000"/>
                                          </p:val>
                                        </p:tav>
                                        <p:tav tm="100000">
                                          <p:val>
                                            <p:strVal val="#ppt_y"/>
                                          </p:val>
                                        </p:tav>
                                      </p:tavLst>
                                    </p:anim>
                                    <p:animEffect transition="in" filter="wipe(up)">
                                      <p:cBhvr>
                                        <p:cTn id="18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000" b="1">
                <a:solidFill>
                  <a:srgbClr val="002060"/>
                </a:solidFill>
                <a:latin typeface="Comic Sans MS" pitchFamily="66" charset="0"/>
                <a:cs typeface="Times New Roman" pitchFamily="18" charset="0"/>
              </a:rPr>
              <a:t>ASSESSMENT AND RECORD KEEPING</a:t>
            </a:r>
          </a:p>
        </p:txBody>
      </p:sp>
      <p:sp>
        <p:nvSpPr>
          <p:cNvPr id="3" name="Content Placeholder 2"/>
          <p:cNvSpPr>
            <a:spLocks noGrp="1"/>
          </p:cNvSpPr>
          <p:nvPr>
            <p:ph idx="1"/>
          </p:nvPr>
        </p:nvSpPr>
        <p:spPr/>
        <p:txBody>
          <a:bodyPr>
            <a:normAutofit fontScale="92500" lnSpcReduction="20000"/>
          </a:bodyPr>
          <a:lstStyle/>
          <a:p>
            <a:pPr algn="ctr">
              <a:buFont typeface="Arial" pitchFamily="34" charset="0"/>
              <a:buChar char="•"/>
            </a:pPr>
            <a:endParaRPr lang="en-GB" b="0" dirty="0">
              <a:latin typeface="Aharoni" pitchFamily="2" charset="-79"/>
              <a:cs typeface="Aharoni" pitchFamily="2" charset="-79"/>
            </a:endParaRPr>
          </a:p>
          <a:p>
            <a:pPr marL="285750" indent="-285750" algn="ctr">
              <a:buFont typeface="Arial" panose="020B0604020202020204" pitchFamily="34" charset="0"/>
              <a:buChar char="•"/>
            </a:pPr>
            <a:r>
              <a:rPr lang="en-GB" b="0" dirty="0">
                <a:latin typeface="Comic Sans MS" pitchFamily="66" charset="0"/>
                <a:cs typeface="Times New Roman" pitchFamily="18" charset="0"/>
              </a:rPr>
              <a:t>We observe children  during ordinary moments , noting their verbal/non verbal communication, physical, cognitive skills, used duration at area of play and their concentration level e.g. : are they absorbed in their play. We look at signals of involvements, their energy, creatively, facial expressions , persistence, language and satisfaction.</a:t>
            </a:r>
          </a:p>
          <a:p>
            <a:pPr algn="ctr">
              <a:buFont typeface="Arial" pitchFamily="34" charset="0"/>
              <a:buChar char="•"/>
            </a:pPr>
            <a:r>
              <a:rPr lang="en-GB" b="0" dirty="0">
                <a:latin typeface="Comic Sans MS" pitchFamily="66" charset="0"/>
                <a:cs typeface="Times New Roman" pitchFamily="18" charset="0"/>
              </a:rPr>
              <a:t>We Monitor pupils progress throughout the year and keep you informed and give strategies on how you could support your child</a:t>
            </a:r>
          </a:p>
          <a:p>
            <a:pPr marL="0" indent="0" algn="ctr"/>
            <a:r>
              <a:rPr lang="en-GB" b="0" dirty="0">
                <a:latin typeface="Comic Sans MS" pitchFamily="66" charset="0"/>
                <a:cs typeface="Times New Roman" pitchFamily="18" charset="0"/>
              </a:rPr>
              <a:t>Our weekly/fortnightly evaluations inform our future plans</a:t>
            </a:r>
          </a:p>
          <a:p>
            <a:pPr algn="ctr">
              <a:buFont typeface="Arial" pitchFamily="34" charset="0"/>
              <a:buChar char="•"/>
            </a:pPr>
            <a:r>
              <a:rPr lang="en-GB" b="0" dirty="0">
                <a:latin typeface="Comic Sans MS" pitchFamily="66" charset="0"/>
                <a:cs typeface="Times New Roman" pitchFamily="18" charset="0"/>
              </a:rPr>
              <a:t> We keep detailed information on every child including photographs that show their learning and development in all 6 areas of play. </a:t>
            </a:r>
          </a:p>
          <a:p>
            <a:pPr algn="ctr">
              <a:buFont typeface="Arial" pitchFamily="34" charset="0"/>
              <a:buChar char="•"/>
            </a:pPr>
            <a:r>
              <a:rPr lang="en-GB" b="0" dirty="0">
                <a:latin typeface="Comic Sans MS" pitchFamily="66" charset="0"/>
                <a:cs typeface="Times New Roman" pitchFamily="18" charset="0"/>
              </a:rPr>
              <a:t>Parent settling in meetings are in October, this year will take place by telephone call or zoom if you prefer</a:t>
            </a:r>
          </a:p>
          <a:p>
            <a:pPr algn="ctr">
              <a:buFont typeface="Arial" pitchFamily="34" charset="0"/>
              <a:buChar char="•"/>
            </a:pPr>
            <a:r>
              <a:rPr lang="en-GB" b="0" dirty="0">
                <a:latin typeface="Comic Sans MS" pitchFamily="66" charset="0"/>
                <a:cs typeface="Times New Roman" pitchFamily="18" charset="0"/>
              </a:rPr>
              <a:t>Transition forms are completed for primary school of end of year</a:t>
            </a:r>
          </a:p>
        </p:txBody>
      </p:sp>
      <p:pic>
        <p:nvPicPr>
          <p:cNvPr id="5" name="Picture 4"/>
          <p:cNvPicPr>
            <a:picLocks noChangeAspect="1"/>
          </p:cNvPicPr>
          <p:nvPr/>
        </p:nvPicPr>
        <p:blipFill>
          <a:blip r:embed="rId3"/>
          <a:stretch>
            <a:fillRect/>
          </a:stretch>
        </p:blipFill>
        <p:spPr>
          <a:xfrm>
            <a:off x="-108520" y="4964807"/>
            <a:ext cx="9145016" cy="1916832"/>
          </a:xfrm>
          <a:prstGeom prst="rect">
            <a:avLst/>
          </a:prstGeom>
        </p:spPr>
      </p:pic>
    </p:spTree>
    <p:extLst>
      <p:ext uri="{BB962C8B-B14F-4D97-AF65-F5344CB8AC3E}">
        <p14:creationId xmlns:p14="http://schemas.microsoft.com/office/powerpoint/2010/main" val="910135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65760"/>
            <a:ext cx="7632848" cy="548640"/>
          </a:xfrm>
        </p:spPr>
        <p:txBody>
          <a:bodyPr/>
          <a:lstStyle/>
          <a:p>
            <a:pPr algn="ctr"/>
            <a:r>
              <a:rPr lang="en-US" dirty="0">
                <a:solidFill>
                  <a:srgbClr val="FF0000"/>
                </a:solidFill>
                <a:latin typeface="Comic Sans MS"/>
                <a:cs typeface="Comic Sans MS"/>
              </a:rPr>
              <a:t>GDPR General Data Protection Regulations</a:t>
            </a:r>
          </a:p>
        </p:txBody>
      </p:sp>
      <p:sp>
        <p:nvSpPr>
          <p:cNvPr id="3" name="Content Placeholder 2"/>
          <p:cNvSpPr>
            <a:spLocks noGrp="1"/>
          </p:cNvSpPr>
          <p:nvPr>
            <p:ph idx="1"/>
          </p:nvPr>
        </p:nvSpPr>
        <p:spPr>
          <a:xfrm>
            <a:off x="822960" y="1340768"/>
            <a:ext cx="7520940" cy="3339709"/>
          </a:xfrm>
        </p:spPr>
        <p:txBody>
          <a:bodyPr>
            <a:normAutofit fontScale="92500" lnSpcReduction="20000"/>
          </a:bodyPr>
          <a:lstStyle/>
          <a:p>
            <a:pPr marL="285750" indent="-285750">
              <a:buFont typeface="Arial" panose="020B0604020202020204" pitchFamily="34" charset="0"/>
              <a:buChar char="•"/>
            </a:pPr>
            <a:r>
              <a:rPr lang="en-US" b="0" dirty="0">
                <a:latin typeface="Comic Sans MS"/>
                <a:cs typeface="Comic Sans MS"/>
              </a:rPr>
              <a:t>The General Data Protection Regulation GDPR –a new Eu law -25</a:t>
            </a:r>
            <a:r>
              <a:rPr lang="en-US" b="0" baseline="30000" dirty="0">
                <a:latin typeface="Comic Sans MS"/>
                <a:cs typeface="Comic Sans MS"/>
              </a:rPr>
              <a:t>th</a:t>
            </a:r>
            <a:r>
              <a:rPr lang="en-US" b="0" dirty="0">
                <a:latin typeface="Comic Sans MS"/>
                <a:cs typeface="Comic Sans MS"/>
              </a:rPr>
              <a:t> May 2018- covers the management and control of personal information.</a:t>
            </a:r>
          </a:p>
          <a:p>
            <a:pPr>
              <a:buFont typeface="Arial"/>
              <a:buChar char="•"/>
            </a:pPr>
            <a:r>
              <a:rPr lang="en-US" b="0" dirty="0">
                <a:latin typeface="Comic Sans MS"/>
                <a:cs typeface="Comic Sans MS"/>
              </a:rPr>
              <a:t>Replaces the current data protection act 1998.</a:t>
            </a:r>
          </a:p>
          <a:p>
            <a:pPr>
              <a:buFont typeface="Arial"/>
              <a:buChar char="•"/>
            </a:pPr>
            <a:r>
              <a:rPr lang="en-US" b="0" dirty="0">
                <a:latin typeface="Comic Sans MS"/>
                <a:cs typeface="Comic Sans MS"/>
              </a:rPr>
              <a:t>GDPR will give parents  greater control over their own personal data and have a right to complain to the ICO if they are concerned on how we handle data.</a:t>
            </a:r>
          </a:p>
          <a:p>
            <a:pPr>
              <a:buFont typeface="Arial"/>
              <a:buChar char="•"/>
            </a:pPr>
            <a:r>
              <a:rPr lang="en-US" b="0" dirty="0">
                <a:latin typeface="Comic Sans MS"/>
                <a:cs typeface="Comic Sans MS"/>
              </a:rPr>
              <a:t>GDPR introduced some significant changes in record keeping and processing activities and will be share documentation to show us how and why we process all personal data that we hold on children, parents , staff, governors, volunteers and job applicants.</a:t>
            </a:r>
          </a:p>
          <a:p>
            <a:pPr marL="285750" indent="-285750">
              <a:buFont typeface="Arial"/>
              <a:buChar char="•"/>
            </a:pPr>
            <a:r>
              <a:rPr lang="en-US" b="0" dirty="0">
                <a:latin typeface="Comic Sans MS"/>
                <a:cs typeface="Comic Sans MS"/>
              </a:rPr>
              <a:t> Reporting a data breach if Data Protection has been put at risk (within 72 hours)</a:t>
            </a:r>
          </a:p>
          <a:p>
            <a:pPr marL="285750" indent="-285750">
              <a:buFont typeface="Arial" panose="020B0604020202020204" pitchFamily="34" charset="0"/>
              <a:buChar char="•"/>
            </a:pPr>
            <a:r>
              <a:rPr lang="en-US" b="0" dirty="0">
                <a:latin typeface="Comic Sans MS"/>
                <a:cs typeface="Comic Sans MS"/>
              </a:rPr>
              <a:t> How we gain </a:t>
            </a:r>
            <a:r>
              <a:rPr lang="en-US" b="0" u="sng" dirty="0">
                <a:latin typeface="Comic Sans MS"/>
                <a:cs typeface="Comic Sans MS"/>
              </a:rPr>
              <a:t>CONSENT </a:t>
            </a:r>
            <a:r>
              <a:rPr lang="en-US" b="0" dirty="0">
                <a:latin typeface="Comic Sans MS"/>
                <a:cs typeface="Comic Sans MS"/>
              </a:rPr>
              <a:t>–Encourage parents to actively opt-in and give consent    freely to allow us to process any personal data that we hold </a:t>
            </a:r>
          </a:p>
          <a:p>
            <a:pPr>
              <a:buFont typeface="Arial"/>
              <a:buChar char="•"/>
            </a:pPr>
            <a:r>
              <a:rPr lang="en-US" b="0" dirty="0">
                <a:latin typeface="Comic Sans MS"/>
                <a:cs typeface="Comic Sans MS"/>
              </a:rPr>
              <a:t>GDPR Policy is available on request</a:t>
            </a:r>
            <a:endParaRPr lang="en-US" b="0"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1512168" cy="1080120"/>
          </a:xfrm>
          <a:prstGeom prst="rect">
            <a:avLst/>
          </a:prstGeom>
          <a:noFill/>
          <a:ln>
            <a:noFill/>
          </a:ln>
        </p:spPr>
      </p:pic>
      <p:pic>
        <p:nvPicPr>
          <p:cNvPr id="5" name="Picture 4" descr="Icon&#10;&#10;Description automatically generated">
            <a:extLst>
              <a:ext uri="{FF2B5EF4-FFF2-40B4-BE49-F238E27FC236}">
                <a16:creationId xmlns:a16="http://schemas.microsoft.com/office/drawing/2014/main" id="{B2AB475F-FB2A-DC46-8969-477DC26B0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32" y="5142088"/>
            <a:ext cx="1447588" cy="1527272"/>
          </a:xfrm>
          <a:prstGeom prst="rect">
            <a:avLst/>
          </a:prstGeom>
        </p:spPr>
      </p:pic>
    </p:spTree>
    <p:extLst>
      <p:ext uri="{BB962C8B-B14F-4D97-AF65-F5344CB8AC3E}">
        <p14:creationId xmlns:p14="http://schemas.microsoft.com/office/powerpoint/2010/main" val="67006064"/>
      </p:ext>
    </p:extLst>
  </p:cSld>
  <p:clrMapOvr>
    <a:masterClrMapping/>
  </p:clrMapOvr>
  <p:transition spd="slow">
    <p:pull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520940" cy="548640"/>
          </a:xfrm>
        </p:spPr>
        <p:txBody>
          <a:bodyPr/>
          <a:lstStyle/>
          <a:p>
            <a:pPr algn="ctr"/>
            <a:r>
              <a:rPr lang="en-GB" b="1" u="sng" dirty="0">
                <a:solidFill>
                  <a:srgbClr val="002060"/>
                </a:solidFill>
                <a:latin typeface="Comic Sans MS" pitchFamily="66" charset="0"/>
              </a:rPr>
              <a:t>CHILD PROTECTION &amp; Safeguarding </a:t>
            </a:r>
          </a:p>
        </p:txBody>
      </p:sp>
      <p:sp>
        <p:nvSpPr>
          <p:cNvPr id="3" name="Content Placeholder 2"/>
          <p:cNvSpPr>
            <a:spLocks noGrp="1"/>
          </p:cNvSpPr>
          <p:nvPr>
            <p:ph idx="1"/>
          </p:nvPr>
        </p:nvSpPr>
        <p:spPr>
          <a:xfrm>
            <a:off x="683568" y="1340769"/>
            <a:ext cx="7520940" cy="3240360"/>
          </a:xfrm>
        </p:spPr>
        <p:txBody>
          <a:bodyPr>
            <a:normAutofit/>
          </a:bodyPr>
          <a:lstStyle/>
          <a:p>
            <a:pPr marL="285750" indent="-285750">
              <a:buFont typeface="Arial" panose="020B0604020202020204" pitchFamily="34" charset="0"/>
              <a:buChar char="•"/>
            </a:pPr>
            <a:r>
              <a:rPr lang="en-GB" sz="1500" b="0" dirty="0">
                <a:latin typeface="Comic Sans MS" pitchFamily="66" charset="0"/>
                <a:cs typeface="Aharoni" pitchFamily="2" charset="-79"/>
              </a:rPr>
              <a:t>Parents will receive a condensed safeguarding policy with an added covid addendum – a full policy  may be requested at any time from the office and viewed on nursery website.</a:t>
            </a:r>
          </a:p>
          <a:p>
            <a:pPr marL="285750" indent="-285750">
              <a:buFont typeface="Arial" panose="020B0604020202020204" pitchFamily="34" charset="0"/>
              <a:buChar char="•"/>
            </a:pPr>
            <a:r>
              <a:rPr lang="en-GB" sz="1500" b="0" dirty="0">
                <a:latin typeface="Comic Sans MS" pitchFamily="66" charset="0"/>
                <a:cs typeface="Aharoni" pitchFamily="2" charset="-79"/>
              </a:rPr>
              <a:t>Our Safeguarding and child protection policy is updated yearly and this year sees additional information to support families during this pandemic.</a:t>
            </a:r>
          </a:p>
          <a:p>
            <a:pPr marL="285750" indent="-285750">
              <a:buFont typeface="Arial" panose="020B0604020202020204" pitchFamily="34" charset="0"/>
              <a:buChar char="•"/>
            </a:pPr>
            <a:r>
              <a:rPr lang="en-GB" sz="1500" b="0" dirty="0">
                <a:latin typeface="Comic Sans MS" pitchFamily="66" charset="0"/>
                <a:cs typeface="Aharoni" pitchFamily="2" charset="-79"/>
              </a:rPr>
              <a:t>Please ensure you read and sign all relevant documentation</a:t>
            </a:r>
          </a:p>
          <a:p>
            <a:pPr marL="285750" indent="-285750">
              <a:buFont typeface="Arial" panose="020B0604020202020204" pitchFamily="34" charset="0"/>
              <a:buChar char="•"/>
            </a:pPr>
            <a:r>
              <a:rPr lang="en-GB" sz="1500" b="0" dirty="0">
                <a:latin typeface="Comic Sans MS" pitchFamily="66" charset="0"/>
                <a:cs typeface="Aharoni" pitchFamily="2" charset="-79"/>
              </a:rPr>
              <a:t>If there is a disclosure by a child or parent, we will follow our safeguarding procedures within our policy-see flow charts of procedures</a:t>
            </a:r>
          </a:p>
          <a:p>
            <a:pPr marL="285750" indent="-285750">
              <a:buFont typeface="Arial" panose="020B0604020202020204" pitchFamily="34" charset="0"/>
              <a:buChar char="•"/>
            </a:pPr>
            <a:r>
              <a:rPr lang="en-GB" sz="1500" b="0" dirty="0">
                <a:latin typeface="Comic Sans MS" panose="030F0902030302020204" pitchFamily="66" charset="0"/>
              </a:rPr>
              <a:t>If we have any trips/visitors during the year, parents are requested to complete a code of conduct form to agree to follow safeguarding procedures</a:t>
            </a:r>
          </a:p>
        </p:txBody>
      </p:sp>
      <p:pic>
        <p:nvPicPr>
          <p:cNvPr id="6" name="Picture 5" descr="A picture containing logo&#10;&#10;Description automatically generated">
            <a:extLst>
              <a:ext uri="{FF2B5EF4-FFF2-40B4-BE49-F238E27FC236}">
                <a16:creationId xmlns:a16="http://schemas.microsoft.com/office/drawing/2014/main" id="{6C70DF84-B61C-C141-B088-C2E88C0B7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30" y="5054600"/>
            <a:ext cx="1905000" cy="18034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A01CCA4E-F45E-7A48-997B-AA5941362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594" y="4968594"/>
            <a:ext cx="1889406" cy="1889406"/>
          </a:xfrm>
          <a:prstGeom prst="rect">
            <a:avLst/>
          </a:prstGeom>
        </p:spPr>
      </p:pic>
    </p:spTree>
    <p:extLst>
      <p:ext uri="{BB962C8B-B14F-4D97-AF65-F5344CB8AC3E}">
        <p14:creationId xmlns:p14="http://schemas.microsoft.com/office/powerpoint/2010/main" val="3643013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88640"/>
            <a:ext cx="7520940" cy="576064"/>
          </a:xfrm>
        </p:spPr>
        <p:txBody>
          <a:bodyPr/>
          <a:lstStyle/>
          <a:p>
            <a:pPr algn="ctr"/>
            <a:r>
              <a:rPr lang="en-GB" sz="2600" b="1" dirty="0">
                <a:solidFill>
                  <a:srgbClr val="002060"/>
                </a:solidFill>
                <a:latin typeface="Comic Sans MS" pitchFamily="66" charset="0"/>
              </a:rPr>
              <a:t>SNACK FUND</a:t>
            </a:r>
          </a:p>
        </p:txBody>
      </p:sp>
      <p:sp>
        <p:nvSpPr>
          <p:cNvPr id="3" name="Content Placeholder 2"/>
          <p:cNvSpPr>
            <a:spLocks noGrp="1"/>
          </p:cNvSpPr>
          <p:nvPr>
            <p:ph idx="1"/>
          </p:nvPr>
        </p:nvSpPr>
        <p:spPr>
          <a:xfrm>
            <a:off x="827584" y="836712"/>
            <a:ext cx="7520940" cy="4143898"/>
          </a:xfrm>
        </p:spPr>
        <p:txBody>
          <a:bodyPr>
            <a:normAutofit/>
          </a:bodyPr>
          <a:lstStyle/>
          <a:p>
            <a:pPr algn="ctr">
              <a:buFont typeface="Arial" pitchFamily="34" charset="0"/>
              <a:buChar char="•"/>
            </a:pPr>
            <a:endParaRPr lang="en-GB" sz="1900" b="0" dirty="0">
              <a:latin typeface="Comic Sans MS" pitchFamily="66" charset="0"/>
            </a:endParaRPr>
          </a:p>
          <a:p>
            <a:pPr algn="ctr">
              <a:buFont typeface="Arial" pitchFamily="34" charset="0"/>
              <a:buChar char="•"/>
            </a:pPr>
            <a:r>
              <a:rPr lang="en-GB" sz="1900" b="0" dirty="0">
                <a:latin typeface="Comic Sans MS" pitchFamily="66" charset="0"/>
              </a:rPr>
              <a:t>Snack  fund is £5.00 per week, your child will be given a moneybag on Monday and we would appreciate if this could be returned by Wednesday</a:t>
            </a:r>
          </a:p>
          <a:p>
            <a:pPr algn="ctr">
              <a:buFont typeface="Arial" pitchFamily="34" charset="0"/>
              <a:buChar char="•"/>
            </a:pPr>
            <a:r>
              <a:rPr lang="en-GB" sz="1900" b="0" dirty="0">
                <a:latin typeface="Comic Sans MS" pitchFamily="66" charset="0"/>
              </a:rPr>
              <a:t>Paid dinners are £2.50 per day, please ensure you have completed the entitlement online form ASAP.</a:t>
            </a:r>
          </a:p>
          <a:p>
            <a:pPr algn="ctr">
              <a:buFont typeface="Arial" pitchFamily="34" charset="0"/>
              <a:buChar char="•"/>
            </a:pPr>
            <a:r>
              <a:rPr lang="en-GB" sz="1900" b="0" dirty="0">
                <a:latin typeface="Comic Sans MS" pitchFamily="66" charset="0"/>
              </a:rPr>
              <a:t>This entitlement directly affects the nursery budget, so it is important you apply if you are entitled. </a:t>
            </a:r>
          </a:p>
          <a:p>
            <a:pPr algn="ctr">
              <a:buFont typeface="Arial" pitchFamily="34" charset="0"/>
              <a:buChar char="•"/>
            </a:pPr>
            <a:r>
              <a:rPr lang="en-GB" sz="1900" b="0" dirty="0">
                <a:latin typeface="Comic Sans MS" pitchFamily="66" charset="0"/>
              </a:rPr>
              <a:t>Snack Money is used for a wide variety of items within the nursery such as baking activities ,planting and growing resources, educational visits road shows and buses.</a:t>
            </a:r>
          </a:p>
          <a:p>
            <a:pPr algn="ctr">
              <a:buFont typeface="Arial" pitchFamily="34" charset="0"/>
              <a:buChar char="•"/>
            </a:pPr>
            <a:r>
              <a:rPr lang="en-GB" sz="1900" b="0" dirty="0">
                <a:latin typeface="Comic Sans MS" pitchFamily="66" charset="0"/>
              </a:rPr>
              <a:t>We very much appreciate your contribution.</a:t>
            </a:r>
          </a:p>
          <a:p>
            <a:pPr algn="ct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2160" y="254142"/>
            <a:ext cx="1208511" cy="931313"/>
          </a:xfrm>
          <a:prstGeom prst="rect">
            <a:avLst/>
          </a:prstGeom>
        </p:spPr>
      </p:pic>
      <p:pic>
        <p:nvPicPr>
          <p:cNvPr id="7" name="Picture 6"/>
          <p:cNvPicPr>
            <a:picLocks noChangeAspect="1"/>
          </p:cNvPicPr>
          <p:nvPr/>
        </p:nvPicPr>
        <p:blipFill>
          <a:blip r:embed="rId4"/>
          <a:stretch>
            <a:fillRect/>
          </a:stretch>
        </p:blipFill>
        <p:spPr>
          <a:xfrm>
            <a:off x="5724128" y="5013176"/>
            <a:ext cx="3419872" cy="1844824"/>
          </a:xfrm>
          <a:prstGeom prst="rect">
            <a:avLst/>
          </a:prstGeom>
        </p:spPr>
      </p:pic>
      <p:pic>
        <p:nvPicPr>
          <p:cNvPr id="8" name="Picture 7" descr="IMG_00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5184"/>
            <a:ext cx="3275856" cy="1772816"/>
          </a:xfrm>
          <a:prstGeom prst="rect">
            <a:avLst/>
          </a:prstGeom>
        </p:spPr>
      </p:pic>
      <p:pic>
        <p:nvPicPr>
          <p:cNvPr id="4" name="Picture 3" descr="IMG_669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13176"/>
            <a:ext cx="3275856" cy="1844824"/>
          </a:xfrm>
          <a:prstGeom prst="rect">
            <a:avLst/>
          </a:prstGeom>
        </p:spPr>
      </p:pic>
      <p:pic>
        <p:nvPicPr>
          <p:cNvPr id="11" name="Picture 10">
            <a:extLst>
              <a:ext uri="{FF2B5EF4-FFF2-40B4-BE49-F238E27FC236}">
                <a16:creationId xmlns:a16="http://schemas.microsoft.com/office/drawing/2014/main" id="{51021641-4293-F84C-815D-C4AFF15642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9873" y="4893984"/>
            <a:ext cx="2459702" cy="1996582"/>
          </a:xfrm>
          <a:prstGeom prst="rect">
            <a:avLst/>
          </a:prstGeom>
        </p:spPr>
      </p:pic>
      <p:pic>
        <p:nvPicPr>
          <p:cNvPr id="15" name="Picture 14">
            <a:extLst>
              <a:ext uri="{FF2B5EF4-FFF2-40B4-BE49-F238E27FC236}">
                <a16:creationId xmlns:a16="http://schemas.microsoft.com/office/drawing/2014/main" id="{84145B64-ED8F-0945-9D3F-70390401D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76" y="254142"/>
            <a:ext cx="1827702" cy="931313"/>
          </a:xfrm>
          <a:prstGeom prst="rect">
            <a:avLst/>
          </a:prstGeom>
        </p:spPr>
      </p:pic>
    </p:spTree>
    <p:extLst>
      <p:ext uri="{BB962C8B-B14F-4D97-AF65-F5344CB8AC3E}">
        <p14:creationId xmlns:p14="http://schemas.microsoft.com/office/powerpoint/2010/main" val="3576081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65760"/>
            <a:ext cx="6264696" cy="548640"/>
          </a:xfrm>
        </p:spPr>
        <p:txBody>
          <a:bodyPr/>
          <a:lstStyle/>
          <a:p>
            <a:pPr algn="ctr"/>
            <a:r>
              <a:rPr lang="en-GB" sz="3600">
                <a:solidFill>
                  <a:srgbClr val="FF0000"/>
                </a:solidFill>
                <a:latin typeface="Comic Sans MS" pitchFamily="66" charset="0"/>
              </a:rPr>
              <a:t>    </a:t>
            </a:r>
            <a:r>
              <a:rPr lang="en-GB" sz="2600">
                <a:solidFill>
                  <a:srgbClr val="002060"/>
                </a:solidFill>
                <a:latin typeface="Comic Sans MS" pitchFamily="66" charset="0"/>
              </a:rPr>
              <a:t>UNIFORMS</a:t>
            </a:r>
          </a:p>
        </p:txBody>
      </p:sp>
      <p:sp>
        <p:nvSpPr>
          <p:cNvPr id="5" name="Content Placeholder 4"/>
          <p:cNvSpPr>
            <a:spLocks noGrp="1"/>
          </p:cNvSpPr>
          <p:nvPr>
            <p:ph idx="1"/>
          </p:nvPr>
        </p:nvSpPr>
        <p:spPr>
          <a:xfrm>
            <a:off x="2771800" y="914400"/>
            <a:ext cx="3456384" cy="4006217"/>
          </a:xfrm>
        </p:spPr>
        <p:txBody>
          <a:bodyPr>
            <a:normAutofit fontScale="85000" lnSpcReduction="20000"/>
          </a:bodyPr>
          <a:lstStyle/>
          <a:p>
            <a:pPr algn="ctr"/>
            <a:r>
              <a:rPr lang="en-GB" sz="2000" b="0" dirty="0">
                <a:solidFill>
                  <a:srgbClr val="002060"/>
                </a:solidFill>
                <a:latin typeface="Comic Sans MS" pitchFamily="66" charset="0"/>
                <a:cs typeface="Aharoni" pitchFamily="2" charset="-79"/>
              </a:rPr>
              <a:t>BLUE TRACKSUIT AND WHITE T-SHIRT</a:t>
            </a:r>
          </a:p>
          <a:p>
            <a:pPr algn="ctr"/>
            <a:endParaRPr lang="en-GB" sz="2000" b="0" dirty="0">
              <a:solidFill>
                <a:srgbClr val="002060"/>
              </a:solidFill>
              <a:latin typeface="Comic Sans MS" pitchFamily="66" charset="0"/>
              <a:cs typeface="Aharoni" pitchFamily="2" charset="-79"/>
            </a:endParaRPr>
          </a:p>
          <a:p>
            <a:pPr algn="ctr">
              <a:buFont typeface="Arial" pitchFamily="34" charset="0"/>
              <a:buChar char="•"/>
            </a:pPr>
            <a:r>
              <a:rPr lang="en-GB" sz="1900" b="0" dirty="0">
                <a:latin typeface="Comic Sans MS" pitchFamily="66" charset="0"/>
                <a:cs typeface="Aharoni" pitchFamily="2" charset="-79"/>
              </a:rPr>
              <a:t>Saves other clothes</a:t>
            </a:r>
          </a:p>
          <a:p>
            <a:pPr algn="ctr">
              <a:buFont typeface="Arial" pitchFamily="34" charset="0"/>
              <a:buChar char="•"/>
            </a:pPr>
            <a:r>
              <a:rPr lang="en-GB" sz="1900" b="0" dirty="0">
                <a:latin typeface="Comic Sans MS" pitchFamily="66" charset="0"/>
                <a:cs typeface="Aharoni" pitchFamily="2" charset="-79"/>
              </a:rPr>
              <a:t>Easily identified on schools trips</a:t>
            </a:r>
          </a:p>
          <a:p>
            <a:pPr algn="ctr">
              <a:buFont typeface="Arial" pitchFamily="34" charset="0"/>
              <a:buChar char="•"/>
            </a:pPr>
            <a:r>
              <a:rPr lang="en-GB" sz="1900" b="0" dirty="0">
                <a:latin typeface="Comic Sans MS" pitchFamily="66" charset="0"/>
                <a:cs typeface="Aharoni" pitchFamily="2" charset="-79"/>
              </a:rPr>
              <a:t>No buckles, belts and laces </a:t>
            </a:r>
          </a:p>
          <a:p>
            <a:pPr algn="ctr">
              <a:buFont typeface="Arial" pitchFamily="34" charset="0"/>
              <a:buChar char="•"/>
            </a:pPr>
            <a:r>
              <a:rPr lang="en-GB" sz="1900" b="0" dirty="0">
                <a:latin typeface="Comic Sans MS" pitchFamily="66" charset="0"/>
                <a:cs typeface="Aharoni" pitchFamily="2" charset="-79"/>
              </a:rPr>
              <a:t>Sweatshirts size 3-4, 5-6.</a:t>
            </a:r>
          </a:p>
          <a:p>
            <a:pPr algn="ctr">
              <a:buFont typeface="Arial" pitchFamily="34" charset="0"/>
              <a:buChar char="•"/>
            </a:pPr>
            <a:r>
              <a:rPr lang="en-GB" sz="1900" b="0" dirty="0">
                <a:latin typeface="Comic Sans MS" pitchFamily="66" charset="0"/>
                <a:cs typeface="Aharoni" pitchFamily="2" charset="-79"/>
              </a:rPr>
              <a:t>Truly Fare (9.99 Sweatshirt, 6.99 Pants &amp; 3.99 Polo shirt)</a:t>
            </a:r>
          </a:p>
          <a:p>
            <a:pPr algn="ctr">
              <a:buFont typeface="Arial" pitchFamily="34" charset="0"/>
              <a:buChar char="•"/>
            </a:pPr>
            <a:r>
              <a:rPr lang="en-GB" sz="1900" b="0" dirty="0">
                <a:latin typeface="Comic Sans MS" pitchFamily="66" charset="0"/>
                <a:cs typeface="Aharoni" pitchFamily="2" charset="-79"/>
              </a:rPr>
              <a:t>Please put names on sweatshirts</a:t>
            </a:r>
          </a:p>
          <a:p>
            <a:pPr algn="ctr">
              <a:buFont typeface="Arial" pitchFamily="34" charset="0"/>
              <a:buChar char="•"/>
            </a:pPr>
            <a:r>
              <a:rPr lang="en-GB" sz="1900" b="0" dirty="0">
                <a:latin typeface="Comic Sans MS" pitchFamily="66" charset="0"/>
                <a:cs typeface="Aharoni" pitchFamily="2" charset="-79"/>
              </a:rPr>
              <a:t>We would request that parents leave a spare coat in nursery school.</a:t>
            </a:r>
          </a:p>
          <a:p>
            <a:pPr algn="ctr">
              <a:buFont typeface="Arial" pitchFamily="34" charset="0"/>
              <a:buChar char="•"/>
            </a:pPr>
            <a:endParaRPr lang="en-GB" sz="1900" b="0" dirty="0">
              <a:latin typeface="Comic Sans MS" pitchFamily="66" charset="0"/>
              <a:cs typeface="Aharoni" pitchFamily="2" charset="-79"/>
            </a:endParaRPr>
          </a:p>
        </p:txBody>
      </p:sp>
      <p:pic>
        <p:nvPicPr>
          <p:cNvPr id="3" name="Picture 2" descr="IMG_532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545792" cy="6858000"/>
          </a:xfrm>
          <a:prstGeom prst="rect">
            <a:avLst/>
          </a:prstGeom>
        </p:spPr>
      </p:pic>
      <p:pic>
        <p:nvPicPr>
          <p:cNvPr id="4" name="Picture 3" descr="IMG_533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0"/>
            <a:ext cx="2627783" cy="6858000"/>
          </a:xfrm>
          <a:prstGeom prst="rect">
            <a:avLst/>
          </a:prstGeom>
        </p:spPr>
      </p:pic>
    </p:spTree>
    <p:extLst>
      <p:ext uri="{BB962C8B-B14F-4D97-AF65-F5344CB8AC3E}">
        <p14:creationId xmlns:p14="http://schemas.microsoft.com/office/powerpoint/2010/main" val="2455767860"/>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600">
                <a:solidFill>
                  <a:srgbClr val="002060"/>
                </a:solidFill>
                <a:latin typeface="Comic Sans MS" pitchFamily="66" charset="0"/>
              </a:rPr>
              <a:t>PREPARING YOUR CHILD</a:t>
            </a:r>
          </a:p>
        </p:txBody>
      </p:sp>
      <p:sp>
        <p:nvSpPr>
          <p:cNvPr id="3" name="Content Placeholder 2"/>
          <p:cNvSpPr>
            <a:spLocks noGrp="1"/>
          </p:cNvSpPr>
          <p:nvPr>
            <p:ph idx="1"/>
          </p:nvPr>
        </p:nvSpPr>
        <p:spPr/>
        <p:txBody>
          <a:bodyPr>
            <a:normAutofit/>
          </a:bodyPr>
          <a:lstStyle/>
          <a:p>
            <a:pPr algn="ctr">
              <a:buFont typeface="Arial" pitchFamily="34" charset="0"/>
              <a:buChar char="•"/>
            </a:pPr>
            <a:endParaRPr lang="en-GB" sz="1500" b="0" dirty="0">
              <a:latin typeface="Comic Sans MS" pitchFamily="66" charset="0"/>
              <a:cs typeface="Aharoni" pitchFamily="2" charset="-79"/>
            </a:endParaRPr>
          </a:p>
          <a:p>
            <a:pPr algn="ctr">
              <a:buFont typeface="Arial" pitchFamily="34" charset="0"/>
              <a:buChar char="•"/>
            </a:pPr>
            <a:r>
              <a:rPr lang="en-GB" sz="1500" b="0" dirty="0">
                <a:latin typeface="Comic Sans MS" pitchFamily="66" charset="0"/>
                <a:cs typeface="Aharoni" pitchFamily="2" charset="-79"/>
              </a:rPr>
              <a:t>Please continue to support your child’s independence by encouraging them to put on and take off coat</a:t>
            </a:r>
          </a:p>
          <a:p>
            <a:pPr algn="ctr">
              <a:buFont typeface="Arial" pitchFamily="34" charset="0"/>
              <a:buChar char="•"/>
            </a:pPr>
            <a:r>
              <a:rPr lang="en-GB" sz="1500" b="0" dirty="0">
                <a:latin typeface="Comic Sans MS" pitchFamily="66" charset="0"/>
                <a:cs typeface="Aharoni" pitchFamily="2" charset="-79"/>
              </a:rPr>
              <a:t>Allow them to use a knife and fork when having dinner</a:t>
            </a:r>
          </a:p>
          <a:p>
            <a:pPr algn="ctr">
              <a:buFont typeface="Arial" pitchFamily="34" charset="0"/>
              <a:buChar char="•"/>
            </a:pPr>
            <a:r>
              <a:rPr lang="en-GB" sz="1500" b="0" dirty="0">
                <a:latin typeface="Comic Sans MS" pitchFamily="66" charset="0"/>
                <a:cs typeface="Aharoni" pitchFamily="2" charset="-79"/>
              </a:rPr>
              <a:t>Teach them to wash their hands correctly</a:t>
            </a:r>
          </a:p>
          <a:p>
            <a:pPr algn="ctr">
              <a:buFont typeface="Arial" pitchFamily="34" charset="0"/>
              <a:buChar char="•"/>
            </a:pPr>
            <a:r>
              <a:rPr lang="en-GB" sz="1500" b="0" dirty="0">
                <a:latin typeface="Comic Sans MS" pitchFamily="66" charset="0"/>
                <a:cs typeface="Aharoni" pitchFamily="2" charset="-79"/>
              </a:rPr>
              <a:t>Teach them how to blow and wipe their nose and put the used tissue in the bin</a:t>
            </a:r>
          </a:p>
          <a:p>
            <a:pPr algn="ctr">
              <a:buFont typeface="Arial" pitchFamily="34" charset="0"/>
              <a:buChar char="•"/>
            </a:pPr>
            <a:r>
              <a:rPr lang="en-GB" sz="1500" b="0" dirty="0">
                <a:latin typeface="Comic Sans MS" pitchFamily="66" charset="0"/>
                <a:cs typeface="Aharoni" pitchFamily="2" charset="-79"/>
              </a:rPr>
              <a:t>Teach them how to use a pedal bin</a:t>
            </a:r>
          </a:p>
          <a:p>
            <a:pPr algn="ctr">
              <a:buFont typeface="Arial" pitchFamily="34" charset="0"/>
              <a:buChar char="•"/>
            </a:pPr>
            <a:r>
              <a:rPr lang="en-GB" sz="1500" b="0" dirty="0">
                <a:latin typeface="Comic Sans MS" pitchFamily="66" charset="0"/>
                <a:cs typeface="Aharoni" pitchFamily="2" charset="-79"/>
              </a:rPr>
              <a:t>Show and teach them to flush the toilet</a:t>
            </a:r>
          </a:p>
          <a:p>
            <a:pPr algn="ctr">
              <a:buFont typeface="Arial" pitchFamily="34" charset="0"/>
              <a:buChar char="•"/>
            </a:pPr>
            <a:r>
              <a:rPr lang="en-GB" sz="1500" b="0" dirty="0">
                <a:latin typeface="Comic Sans MS" pitchFamily="66" charset="0"/>
                <a:cs typeface="Aharoni" pitchFamily="2" charset="-79"/>
              </a:rPr>
              <a:t>Please dump the dummies and bottles</a:t>
            </a:r>
          </a:p>
          <a:p>
            <a:pPr algn="ctr">
              <a:buFont typeface="Arial" pitchFamily="34" charset="0"/>
              <a:buChar char="•"/>
            </a:pPr>
            <a:r>
              <a:rPr lang="en-GB" sz="1500" b="0" dirty="0">
                <a:latin typeface="Comic Sans MS" pitchFamily="66" charset="0"/>
                <a:cs typeface="Aharoni" pitchFamily="2" charset="-79"/>
              </a:rPr>
              <a:t>Encourage them to walk instead of using a  buggy.</a:t>
            </a:r>
          </a:p>
          <a:p>
            <a:pPr>
              <a:buFont typeface="Arial" pitchFamily="34" charset="0"/>
              <a:buChar char="•"/>
            </a:pPr>
            <a:endParaRPr lang="en-GB" sz="2800" dirty="0">
              <a:latin typeface="Aharoni" pitchFamily="2" charset="-79"/>
              <a:cs typeface="Aharoni" pitchFamily="2" charset="-79"/>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941169"/>
            <a:ext cx="4360057" cy="1916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B5EF7D2-3528-EC4B-82A9-DD7626C57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4841776"/>
            <a:ext cx="2413000" cy="2016224"/>
          </a:xfrm>
          <a:prstGeom prst="rect">
            <a:avLst/>
          </a:prstGeom>
        </p:spPr>
      </p:pic>
      <p:pic>
        <p:nvPicPr>
          <p:cNvPr id="8" name="Picture 7">
            <a:extLst>
              <a:ext uri="{FF2B5EF4-FFF2-40B4-BE49-F238E27FC236}">
                <a16:creationId xmlns:a16="http://schemas.microsoft.com/office/drawing/2014/main" id="{61473FF9-0297-3A43-9055-F7A8E7755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9809" y="133025"/>
            <a:ext cx="2406406" cy="1279752"/>
          </a:xfrm>
          <a:prstGeom prst="rect">
            <a:avLst/>
          </a:prstGeom>
        </p:spPr>
      </p:pic>
      <p:pic>
        <p:nvPicPr>
          <p:cNvPr id="9" name="Picture 8" descr="Shape&#10;&#10;Description automatically generated">
            <a:extLst>
              <a:ext uri="{FF2B5EF4-FFF2-40B4-BE49-F238E27FC236}">
                <a16:creationId xmlns:a16="http://schemas.microsoft.com/office/drawing/2014/main" id="{267BBC87-EDAC-5C40-A74C-1BD4175CE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6698"/>
            <a:ext cx="1279752" cy="1279752"/>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00D0F0B3-594C-FC4E-A87C-191AD44960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24" y="5040562"/>
            <a:ext cx="2339752" cy="1916832"/>
          </a:xfrm>
          <a:prstGeom prst="rect">
            <a:avLst/>
          </a:prstGeom>
        </p:spPr>
      </p:pic>
    </p:spTree>
    <p:extLst>
      <p:ext uri="{BB962C8B-B14F-4D97-AF65-F5344CB8AC3E}">
        <p14:creationId xmlns:p14="http://schemas.microsoft.com/office/powerpoint/2010/main" val="215781575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520940" cy="692656"/>
          </a:xfrm>
        </p:spPr>
        <p:txBody>
          <a:bodyPr>
            <a:normAutofit fontScale="90000"/>
          </a:bodyPr>
          <a:lstStyle/>
          <a:p>
            <a:pPr algn="ctr"/>
            <a:br>
              <a:rPr lang="en-US" sz="3600" i="1">
                <a:solidFill>
                  <a:srgbClr val="FF0000"/>
                </a:solidFill>
                <a:latin typeface="Accent SF" pitchFamily="2" charset="0"/>
              </a:rPr>
            </a:br>
            <a:endParaRPr lang="en-GB">
              <a:latin typeface="Comic Sans MS" pitchFamily="66" charset="0"/>
            </a:endParaRPr>
          </a:p>
        </p:txBody>
      </p:sp>
      <p:sp>
        <p:nvSpPr>
          <p:cNvPr id="3" name="Content Placeholder 2"/>
          <p:cNvSpPr>
            <a:spLocks noGrp="1"/>
          </p:cNvSpPr>
          <p:nvPr>
            <p:ph idx="1"/>
          </p:nvPr>
        </p:nvSpPr>
        <p:spPr>
          <a:xfrm>
            <a:off x="822960" y="1412776"/>
            <a:ext cx="7520940" cy="3552031"/>
          </a:xfrm>
        </p:spPr>
        <p:txBody>
          <a:bodyPr>
            <a:normAutofit lnSpcReduction="10000"/>
          </a:bodyPr>
          <a:lstStyle/>
          <a:p>
            <a:pPr marL="0" indent="0"/>
            <a:endParaRPr lang="en-GB" sz="1400" b="0" dirty="0">
              <a:latin typeface="Comic Sans MS"/>
              <a:cs typeface="Comic Sans MS"/>
            </a:endParaRPr>
          </a:p>
          <a:p>
            <a:pPr marL="285750" indent="-285750">
              <a:buFont typeface="Arial" panose="020B0604020202020204" pitchFamily="34" charset="0"/>
              <a:buChar char="•"/>
            </a:pPr>
            <a:r>
              <a:rPr lang="en-GB" sz="1500" b="0" dirty="0">
                <a:latin typeface="Comic Sans MS"/>
                <a:cs typeface="Comic Sans MS"/>
              </a:rPr>
              <a:t>This is an app that keeps you informed of everything that happens in the nursery setting .Unfortunately parents will not be allowed into the setting  because of the COVID restrictions ( we will continue to update procedures as guidance changes )</a:t>
            </a:r>
          </a:p>
          <a:p>
            <a:pPr marL="285750" indent="-285750">
              <a:buFont typeface="Arial" panose="020B0604020202020204" pitchFamily="34" charset="0"/>
              <a:buChar char="•"/>
            </a:pPr>
            <a:r>
              <a:rPr lang="en-GB" sz="1500" b="0" dirty="0">
                <a:latin typeface="Comic Sans MS"/>
                <a:cs typeface="Comic Sans MS"/>
              </a:rPr>
              <a:t>Throughout the school year, Seesaw builds an organized, digital portfolio of each Childs’ learning, accessible by teacher, child and parent. </a:t>
            </a:r>
          </a:p>
          <a:p>
            <a:pPr marL="285750" indent="-285750">
              <a:buFont typeface="Arial" panose="020B0604020202020204" pitchFamily="34" charset="0"/>
              <a:buChar char="•"/>
            </a:pPr>
            <a:r>
              <a:rPr lang="en-GB" sz="1500" b="0" dirty="0">
                <a:latin typeface="Comic Sans MS"/>
                <a:cs typeface="Comic Sans MS"/>
              </a:rPr>
              <a:t>Seesaw  keeps parents in the loop by giving them a real-time, personalized glimpse into their child’ s school day,</a:t>
            </a:r>
          </a:p>
          <a:p>
            <a:pPr marL="285750" indent="-285750">
              <a:buFont typeface="Arial" panose="020B0604020202020204" pitchFamily="34" charset="0"/>
              <a:buChar char="•"/>
            </a:pPr>
            <a:r>
              <a:rPr lang="en-GB" sz="1500" b="0" dirty="0">
                <a:latin typeface="Comic Sans MS"/>
                <a:cs typeface="Comic Sans MS"/>
              </a:rPr>
              <a:t>Parents only get updates for their child and can only view their child’s journal</a:t>
            </a:r>
          </a:p>
          <a:p>
            <a:pPr marL="285750" indent="-285750">
              <a:buFont typeface="Arial" panose="020B0604020202020204" pitchFamily="34" charset="0"/>
              <a:buChar char="•"/>
            </a:pPr>
            <a:r>
              <a:rPr lang="en-GB" sz="1500" b="0" dirty="0">
                <a:latin typeface="Comic Sans MS"/>
                <a:cs typeface="Comic Sans MS"/>
              </a:rPr>
              <a:t>Sometimes we will send a picture home with a number of children tagged in it.</a:t>
            </a:r>
          </a:p>
          <a:p>
            <a:pPr marL="285750" indent="-285750">
              <a:buFont typeface="Arial" panose="020B0604020202020204" pitchFamily="34" charset="0"/>
              <a:buChar char="•"/>
            </a:pPr>
            <a:r>
              <a:rPr lang="en-GB" sz="1500" b="0" dirty="0">
                <a:latin typeface="Comic Sans MS"/>
                <a:cs typeface="Comic Sans MS"/>
              </a:rPr>
              <a:t>Please ensure you have signed our social media policy agreement and agreement in how we use photographs to consent to this.</a:t>
            </a:r>
          </a:p>
          <a:p>
            <a:pPr lvl="0" algn="ctr">
              <a:buFont typeface="Arial" panose="020B0604020202020204" pitchFamily="34" charset="0"/>
              <a:buChar char="•"/>
            </a:pPr>
            <a:endParaRPr lang="en-GB" sz="1500" dirty="0">
              <a:solidFill>
                <a:srgbClr val="FF0000"/>
              </a:solidFill>
              <a:latin typeface="Comic Sans MS"/>
              <a:cs typeface="Comic Sans MS"/>
            </a:endParaRPr>
          </a:p>
          <a:p>
            <a:pPr>
              <a:buFont typeface="Wingdings" charset="2"/>
              <a:buChar char="u"/>
            </a:pPr>
            <a:endParaRPr lang="en-US" sz="1500" b="0" i="1" dirty="0">
              <a:solidFill>
                <a:srgbClr val="FF0000"/>
              </a:solidFill>
            </a:endParaRPr>
          </a:p>
          <a:p>
            <a:pPr>
              <a:buFont typeface="Wingdings" charset="2"/>
              <a:buChar char="u"/>
            </a:pPr>
            <a:endParaRPr lang="en-GB" dirty="0"/>
          </a:p>
        </p:txBody>
      </p:sp>
      <p:pic>
        <p:nvPicPr>
          <p:cNvPr id="7" name="Picture 6"/>
          <p:cNvPicPr>
            <a:picLocks noChangeAspect="1"/>
          </p:cNvPicPr>
          <p:nvPr/>
        </p:nvPicPr>
        <p:blipFill>
          <a:blip r:embed="rId3"/>
          <a:stretch>
            <a:fillRect/>
          </a:stretch>
        </p:blipFill>
        <p:spPr>
          <a:xfrm>
            <a:off x="1259632" y="116632"/>
            <a:ext cx="6654800" cy="1224136"/>
          </a:xfrm>
          <a:prstGeom prst="rect">
            <a:avLst/>
          </a:prstGeom>
        </p:spPr>
      </p:pic>
      <p:pic>
        <p:nvPicPr>
          <p:cNvPr id="8" name="Picture 7"/>
          <p:cNvPicPr>
            <a:picLocks noChangeAspect="1"/>
          </p:cNvPicPr>
          <p:nvPr/>
        </p:nvPicPr>
        <p:blipFill>
          <a:blip r:embed="rId4"/>
          <a:stretch>
            <a:fillRect/>
          </a:stretch>
        </p:blipFill>
        <p:spPr>
          <a:xfrm>
            <a:off x="-108520" y="4964807"/>
            <a:ext cx="9145016" cy="1916832"/>
          </a:xfrm>
          <a:prstGeom prst="rect">
            <a:avLst/>
          </a:prstGeom>
        </p:spPr>
      </p:pic>
    </p:spTree>
    <p:extLst>
      <p:ext uri="{BB962C8B-B14F-4D97-AF65-F5344CB8AC3E}">
        <p14:creationId xmlns:p14="http://schemas.microsoft.com/office/powerpoint/2010/main" val="539240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200" dirty="0">
                <a:solidFill>
                  <a:srgbClr val="002060"/>
                </a:solidFill>
                <a:latin typeface="Comic Sans MS" pitchFamily="66" charset="0"/>
              </a:rPr>
              <a:t>Extended schools</a:t>
            </a:r>
            <a:br>
              <a:rPr lang="en-US" i="1" dirty="0">
                <a:latin typeface="Comic Sans MS" pitchFamily="66" charset="0"/>
              </a:rPr>
            </a:br>
            <a:endParaRPr lang="en-US" dirty="0"/>
          </a:p>
        </p:txBody>
      </p:sp>
      <p:sp>
        <p:nvSpPr>
          <p:cNvPr id="3" name="Content Placeholder 2"/>
          <p:cNvSpPr>
            <a:spLocks noGrp="1"/>
          </p:cNvSpPr>
          <p:nvPr>
            <p:ph idx="1"/>
          </p:nvPr>
        </p:nvSpPr>
        <p:spPr/>
        <p:txBody>
          <a:bodyPr>
            <a:normAutofit fontScale="70000" lnSpcReduction="20000"/>
          </a:bodyPr>
          <a:lstStyle/>
          <a:p>
            <a:r>
              <a:rPr lang="en-US" dirty="0">
                <a:latin typeface="Comic Sans MS"/>
                <a:cs typeface="Comic Sans MS"/>
              </a:rPr>
              <a:t>    </a:t>
            </a:r>
          </a:p>
          <a:p>
            <a:pPr>
              <a:buFont typeface="Arial" panose="020B0604020202020204" pitchFamily="34" charset="0"/>
              <a:buChar char="•"/>
            </a:pPr>
            <a:r>
              <a:rPr lang="en-US" sz="1800" b="0" dirty="0">
                <a:latin typeface="Comic Sans MS"/>
                <a:cs typeface="Comic Sans MS"/>
              </a:rPr>
              <a:t>Within the normal nursery school day, extended school funds will support the delivery of  additional speech support for those children attending or requiring additional support/activities or </a:t>
            </a:r>
            <a:r>
              <a:rPr lang="en-US" sz="1800" b="0" dirty="0" err="1">
                <a:latin typeface="Comic Sans MS"/>
                <a:cs typeface="Comic Sans MS"/>
              </a:rPr>
              <a:t>programmes</a:t>
            </a:r>
            <a:r>
              <a:rPr lang="en-US" sz="1800" b="0" dirty="0">
                <a:latin typeface="Comic Sans MS"/>
                <a:cs typeface="Comic Sans MS"/>
              </a:rPr>
              <a:t>.</a:t>
            </a:r>
          </a:p>
          <a:p>
            <a:pPr>
              <a:buFont typeface="Arial" panose="020B0604020202020204" pitchFamily="34" charset="0"/>
              <a:buChar char="•"/>
            </a:pPr>
            <a:r>
              <a:rPr lang="en-US" sz="1800" b="0" dirty="0">
                <a:latin typeface="Comic Sans MS"/>
                <a:cs typeface="Comic Sans MS"/>
              </a:rPr>
              <a:t>These activities are closely linked with new Early Talk Boost </a:t>
            </a:r>
            <a:r>
              <a:rPr lang="en-US" sz="1800" b="0" dirty="0" err="1">
                <a:latin typeface="Comic Sans MS"/>
                <a:cs typeface="Comic Sans MS"/>
              </a:rPr>
              <a:t>Programme</a:t>
            </a:r>
            <a:r>
              <a:rPr lang="en-US" sz="1800" b="0" dirty="0">
                <a:latin typeface="Comic Sans MS"/>
                <a:cs typeface="Comic Sans MS"/>
              </a:rPr>
              <a:t> that we have  been implementing over the last number of years</a:t>
            </a:r>
          </a:p>
          <a:p>
            <a:pPr>
              <a:buFont typeface="Arial" panose="020B0604020202020204" pitchFamily="34" charset="0"/>
              <a:buChar char="•"/>
            </a:pPr>
            <a:r>
              <a:rPr lang="en-US" sz="1800" b="0" dirty="0">
                <a:latin typeface="Comic Sans MS"/>
                <a:cs typeface="Comic Sans MS"/>
              </a:rPr>
              <a:t>Benefits of withdrawal activities are huge </a:t>
            </a:r>
          </a:p>
          <a:p>
            <a:pPr>
              <a:buFont typeface="Arial" panose="020B0604020202020204" pitchFamily="34" charset="0"/>
              <a:buChar char="•"/>
            </a:pPr>
            <a:r>
              <a:rPr lang="en-US" sz="1800" b="0" dirty="0">
                <a:latin typeface="Comic Sans MS"/>
                <a:cs typeface="Comic Sans MS"/>
              </a:rPr>
              <a:t>Smaller groups allow children more opportunities to express themselves and create further opportunities to develop communication skills</a:t>
            </a:r>
          </a:p>
          <a:p>
            <a:pPr>
              <a:buFont typeface="Arial" panose="020B0604020202020204" pitchFamily="34" charset="0"/>
              <a:buChar char="•"/>
            </a:pPr>
            <a:r>
              <a:rPr lang="en-US" sz="1800" b="0" dirty="0">
                <a:latin typeface="Comic Sans MS"/>
                <a:cs typeface="Comic Sans MS"/>
              </a:rPr>
              <a:t>The activities teach and enhance skills by building on the child’s existing knowledge and increasing opportunities to allow consolidation through activities</a:t>
            </a:r>
          </a:p>
          <a:p>
            <a:pPr>
              <a:buFont typeface="Arial" panose="020B0604020202020204" pitchFamily="34" charset="0"/>
              <a:buChar char="•"/>
            </a:pPr>
            <a:endParaRPr lang="en-US" sz="1800" b="0" dirty="0">
              <a:latin typeface="Comic Sans MS"/>
              <a:cs typeface="Comic Sans MS"/>
            </a:endParaRPr>
          </a:p>
          <a:p>
            <a:pPr>
              <a:lnSpc>
                <a:spcPct val="90000"/>
              </a:lnSpc>
              <a:spcBef>
                <a:spcPts val="0"/>
              </a:spcBef>
              <a:buFont typeface="Arial" panose="020B0604020202020204" pitchFamily="34" charset="0"/>
              <a:buChar char="•"/>
            </a:pPr>
            <a:r>
              <a:rPr lang="en-US" sz="1800" b="0" dirty="0">
                <a:latin typeface="Comic Sans MS"/>
                <a:cs typeface="Comic Sans MS"/>
              </a:rPr>
              <a:t>These sessions will develop social skills </a:t>
            </a:r>
            <a:r>
              <a:rPr lang="en-US" sz="1800" b="0" dirty="0" err="1">
                <a:latin typeface="Comic Sans MS"/>
                <a:cs typeface="Comic Sans MS"/>
              </a:rPr>
              <a:t>eg.</a:t>
            </a:r>
            <a:r>
              <a:rPr lang="en-US" sz="1800" b="0" dirty="0">
                <a:latin typeface="Comic Sans MS"/>
                <a:cs typeface="Comic Sans MS"/>
              </a:rPr>
              <a:t> eye contact, looking and listen ,co-operative  play </a:t>
            </a:r>
            <a:r>
              <a:rPr lang="en-US" sz="1800" b="0" dirty="0" err="1">
                <a:latin typeface="Comic Sans MS"/>
                <a:cs typeface="Comic Sans MS"/>
              </a:rPr>
              <a:t>etc</a:t>
            </a:r>
            <a:endParaRPr lang="en-US" sz="1800" b="0" dirty="0">
              <a:latin typeface="Comic Sans MS"/>
              <a:cs typeface="Comic Sans MS"/>
            </a:endParaRPr>
          </a:p>
          <a:p>
            <a:pPr>
              <a:buFont typeface="Arial" panose="020B0604020202020204" pitchFamily="34" charset="0"/>
              <a:buChar char="•"/>
            </a:pPr>
            <a:r>
              <a:rPr lang="en-US" sz="1800" b="0" dirty="0">
                <a:latin typeface="Comic Sans MS"/>
                <a:cs typeface="Comic Sans MS"/>
              </a:rPr>
              <a:t>We hope to facilitate an afterschool later in the term depending on circumstances.</a:t>
            </a:r>
          </a:p>
          <a:p>
            <a:pPr>
              <a:buFont typeface="Arial" panose="020B0604020202020204" pitchFamily="34" charset="0"/>
              <a:buChar char="•"/>
            </a:pPr>
            <a:r>
              <a:rPr lang="en-US" sz="1800" b="0" dirty="0">
                <a:latin typeface="Comic Sans MS"/>
                <a:cs typeface="Comic Sans MS"/>
              </a:rPr>
              <a:t> We will work with the primary school to access the breakfast club facilities for early   drop off</a:t>
            </a:r>
          </a:p>
        </p:txBody>
      </p:sp>
      <p:pic>
        <p:nvPicPr>
          <p:cNvPr id="6" name="Picture 5" descr="IMG_21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4859412"/>
            <a:ext cx="3192016" cy="1998588"/>
          </a:xfrm>
          <a:prstGeom prst="rect">
            <a:avLst/>
          </a:prstGeom>
        </p:spPr>
      </p:pic>
      <p:pic>
        <p:nvPicPr>
          <p:cNvPr id="7" name="Picture 6" descr="IMG_07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66704"/>
            <a:ext cx="2843808" cy="1991295"/>
          </a:xfrm>
          <a:prstGeom prst="rect">
            <a:avLst/>
          </a:prstGeom>
        </p:spPr>
      </p:pic>
      <p:pic>
        <p:nvPicPr>
          <p:cNvPr id="9" name="Picture 8">
            <a:extLst>
              <a:ext uri="{FF2B5EF4-FFF2-40B4-BE49-F238E27FC236}">
                <a16:creationId xmlns:a16="http://schemas.microsoft.com/office/drawing/2014/main" id="{C58A7F1B-F448-C84E-8A51-F0F36C1F9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7687" y="4758078"/>
            <a:ext cx="2787504" cy="1998588"/>
          </a:xfrm>
          <a:prstGeom prst="rect">
            <a:avLst/>
          </a:prstGeom>
        </p:spPr>
      </p:pic>
      <p:pic>
        <p:nvPicPr>
          <p:cNvPr id="11" name="Picture 10">
            <a:extLst>
              <a:ext uri="{FF2B5EF4-FFF2-40B4-BE49-F238E27FC236}">
                <a16:creationId xmlns:a16="http://schemas.microsoft.com/office/drawing/2014/main" id="{B57F2955-4E07-D747-AB77-CFF49D096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818" y="58994"/>
            <a:ext cx="1586354" cy="1281774"/>
          </a:xfrm>
          <a:prstGeom prst="rect">
            <a:avLst/>
          </a:prstGeom>
        </p:spPr>
      </p:pic>
    </p:spTree>
    <p:extLst>
      <p:ext uri="{BB962C8B-B14F-4D97-AF65-F5344CB8AC3E}">
        <p14:creationId xmlns:p14="http://schemas.microsoft.com/office/powerpoint/2010/main" val="2917260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en-US" b="1">
                <a:latin typeface="Comic Sans MS"/>
                <a:cs typeface="Comic Sans MS"/>
              </a:rPr>
            </a:br>
            <a:r>
              <a:rPr lang="en-US" sz="2200" b="1">
                <a:solidFill>
                  <a:srgbClr val="3366FF"/>
                </a:solidFill>
                <a:latin typeface="Comic Sans MS"/>
                <a:cs typeface="Comic Sans MS"/>
              </a:rPr>
              <a:t>Good Shepherd Welcomes </a:t>
            </a:r>
            <a:br>
              <a:rPr lang="en-GB" sz="2200" b="1">
                <a:solidFill>
                  <a:srgbClr val="3366FF"/>
                </a:solidFill>
                <a:latin typeface="Comic Sans MS"/>
                <a:cs typeface="Comic Sans MS"/>
              </a:rPr>
            </a:br>
            <a:r>
              <a:rPr lang="en-US" sz="2200" b="1">
                <a:solidFill>
                  <a:srgbClr val="3366FF"/>
                </a:solidFill>
                <a:latin typeface="Comic Sans MS"/>
                <a:cs typeface="Comic Sans MS"/>
              </a:rPr>
              <a:t>Big Bedtime Read and Education Works</a:t>
            </a:r>
            <a:br>
              <a:rPr lang="en-GB" b="1">
                <a:solidFill>
                  <a:srgbClr val="3366FF"/>
                </a:solidFill>
                <a:latin typeface="Comic Sans MS"/>
                <a:cs typeface="Comic Sans MS"/>
              </a:rPr>
            </a:br>
            <a:endParaRPr lang="en-US">
              <a:solidFill>
                <a:srgbClr val="3366FF"/>
              </a:solidFill>
              <a:latin typeface="Comic Sans MS"/>
              <a:cs typeface="Comic Sans MS"/>
            </a:endParaRPr>
          </a:p>
        </p:txBody>
      </p:sp>
      <p:sp>
        <p:nvSpPr>
          <p:cNvPr id="3" name="Content Placeholder 2"/>
          <p:cNvSpPr>
            <a:spLocks noGrp="1"/>
          </p:cNvSpPr>
          <p:nvPr>
            <p:ph idx="1"/>
          </p:nvPr>
        </p:nvSpPr>
        <p:spPr>
          <a:xfrm>
            <a:off x="822960" y="914400"/>
            <a:ext cx="7520940" cy="3882752"/>
          </a:xfrm>
        </p:spPr>
        <p:txBody>
          <a:bodyPr>
            <a:normAutofit fontScale="25000" lnSpcReduction="20000"/>
          </a:bodyPr>
          <a:lstStyle/>
          <a:p>
            <a:pPr hangingPunct="0"/>
            <a:r>
              <a:rPr lang="en-GB" dirty="0"/>
              <a:t> </a:t>
            </a:r>
          </a:p>
          <a:p>
            <a:pPr algn="ctr" hangingPunct="0"/>
            <a:endParaRPr lang="en-GB" sz="4300" b="0" dirty="0">
              <a:latin typeface="Comic Sans MS"/>
              <a:cs typeface="Comic Sans MS"/>
            </a:endParaRPr>
          </a:p>
          <a:p>
            <a:pPr algn="ctr" hangingPunct="0"/>
            <a:r>
              <a:rPr lang="en-GB" sz="5600" b="0" dirty="0">
                <a:latin typeface="Comic Sans MS"/>
                <a:cs typeface="Comic Sans MS"/>
              </a:rPr>
              <a:t>Good Shepherd Nursery have been successful in receiving funding for a number of years from the Department of Education to implement a </a:t>
            </a:r>
          </a:p>
          <a:p>
            <a:pPr algn="ctr" hangingPunct="0"/>
            <a:r>
              <a:rPr lang="en-GB" sz="5600" b="0" dirty="0">
                <a:solidFill>
                  <a:srgbClr val="0070C0"/>
                </a:solidFill>
                <a:latin typeface="Comic Sans MS"/>
                <a:cs typeface="Comic Sans MS"/>
              </a:rPr>
              <a:t>“Big Bedtime Read”  and “Education works” programme</a:t>
            </a:r>
          </a:p>
          <a:p>
            <a:pPr algn="ctr" hangingPunct="0"/>
            <a:endParaRPr lang="en-GB" sz="5600" b="0" dirty="0">
              <a:solidFill>
                <a:srgbClr val="0070C0"/>
              </a:solidFill>
              <a:latin typeface="Comic Sans MS"/>
              <a:cs typeface="Comic Sans MS"/>
            </a:endParaRPr>
          </a:p>
          <a:p>
            <a:pPr algn="ctr" hangingPunct="0"/>
            <a:r>
              <a:rPr lang="en-GB" sz="5600" b="0" dirty="0">
                <a:latin typeface="Comic Sans MS"/>
                <a:cs typeface="Comic Sans MS"/>
              </a:rPr>
              <a:t>We work and involve parents in supporting and encouraging children to learn through regular bedtime story reading. We will have a number of parental workshops-hopefully virtually throughout the year to highlight the importance of a good bedtime routine and the learning experience that can be developed.</a:t>
            </a:r>
          </a:p>
          <a:p>
            <a:pPr algn="ctr" hangingPunct="0"/>
            <a:r>
              <a:rPr lang="en-GB" sz="5600" b="0" dirty="0">
                <a:latin typeface="Comic Sans MS"/>
                <a:cs typeface="Comic Sans MS"/>
              </a:rPr>
              <a:t>We are encouraging children’s parents to get involved and get some tips on reading to your child.</a:t>
            </a:r>
          </a:p>
          <a:p>
            <a:pPr algn="ctr" hangingPunct="0"/>
            <a:r>
              <a:rPr lang="en-GB" sz="5600" b="0" dirty="0">
                <a:latin typeface="Comic Sans MS"/>
                <a:cs typeface="Comic Sans MS"/>
              </a:rPr>
              <a:t>Weekly use of our Story bags purchased through this funding.-for now this will not be possible though will introduce this ASAP  </a:t>
            </a:r>
          </a:p>
          <a:p>
            <a:pPr algn="ctr" hangingPunct="0"/>
            <a:r>
              <a:rPr lang="en-GB" sz="5600" b="0" dirty="0">
                <a:latin typeface="Comic Sans MS"/>
                <a:cs typeface="Comic Sans MS"/>
              </a:rPr>
              <a:t>In additional ,we have received funding to help support your child in the area of maths, we will offer parent maths workshops and opportunities to work with your child within the nursery .(virtually )</a:t>
            </a:r>
          </a:p>
          <a:p>
            <a:pPr algn="ctr" hangingPunct="0"/>
            <a:r>
              <a:rPr lang="en-GB" sz="5600" b="0" dirty="0">
                <a:latin typeface="Comic Sans MS"/>
                <a:cs typeface="Comic Sans MS"/>
              </a:rPr>
              <a:t>Parents as Partners!!</a:t>
            </a:r>
          </a:p>
          <a:p>
            <a:pPr hangingPunct="0"/>
            <a:r>
              <a:rPr lang="en-GB" sz="5600" b="0" dirty="0">
                <a:latin typeface="Comic Sans MS"/>
                <a:cs typeface="Comic Sans MS"/>
              </a:rPr>
              <a:t> </a:t>
            </a:r>
          </a:p>
          <a:p>
            <a:r>
              <a:rPr lang="en-US" sz="2900" dirty="0"/>
              <a:t> </a:t>
            </a:r>
            <a:endParaRPr lang="en-GB" sz="2900" dirty="0"/>
          </a:p>
          <a:p>
            <a:endParaRPr lang="en-US" dirty="0"/>
          </a:p>
        </p:txBody>
      </p:sp>
      <p:pic>
        <p:nvPicPr>
          <p:cNvPr id="7" name="Picture 6" descr="IMG_116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5121188"/>
            <a:ext cx="2915816" cy="1690818"/>
          </a:xfrm>
          <a:prstGeom prst="rect">
            <a:avLst/>
          </a:prstGeom>
        </p:spPr>
      </p:pic>
      <p:pic>
        <p:nvPicPr>
          <p:cNvPr id="10" name="Picture 9">
            <a:extLst>
              <a:ext uri="{FF2B5EF4-FFF2-40B4-BE49-F238E27FC236}">
                <a16:creationId xmlns:a16="http://schemas.microsoft.com/office/drawing/2014/main" id="{8B179FE8-4E3E-D04B-9C85-1E8DC0F6C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245" y="5087810"/>
            <a:ext cx="2605994" cy="1736812"/>
          </a:xfrm>
          <a:prstGeom prst="rect">
            <a:avLst/>
          </a:prstGeom>
        </p:spPr>
      </p:pic>
      <p:pic>
        <p:nvPicPr>
          <p:cNvPr id="12" name="Picture 11">
            <a:extLst>
              <a:ext uri="{FF2B5EF4-FFF2-40B4-BE49-F238E27FC236}">
                <a16:creationId xmlns:a16="http://schemas.microsoft.com/office/drawing/2014/main" id="{F0BC7BD7-3C6B-F040-9C82-F3535AE2A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384" y="147647"/>
            <a:ext cx="1085322" cy="885434"/>
          </a:xfrm>
          <a:prstGeom prst="rect">
            <a:avLst/>
          </a:prstGeom>
        </p:spPr>
      </p:pic>
      <p:pic>
        <p:nvPicPr>
          <p:cNvPr id="14" name="Picture 13">
            <a:extLst>
              <a:ext uri="{FF2B5EF4-FFF2-40B4-BE49-F238E27FC236}">
                <a16:creationId xmlns:a16="http://schemas.microsoft.com/office/drawing/2014/main" id="{F75BF6C0-33CA-3F45-BD25-1B83BD16D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22" y="5121188"/>
            <a:ext cx="3164254" cy="1736812"/>
          </a:xfrm>
          <a:prstGeom prst="rect">
            <a:avLst/>
          </a:prstGeom>
        </p:spPr>
      </p:pic>
      <p:pic>
        <p:nvPicPr>
          <p:cNvPr id="16" name="Picture 15">
            <a:extLst>
              <a:ext uri="{FF2B5EF4-FFF2-40B4-BE49-F238E27FC236}">
                <a16:creationId xmlns:a16="http://schemas.microsoft.com/office/drawing/2014/main" id="{19AB164C-32C4-E948-9F2B-F33EDA5B27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02" y="254539"/>
            <a:ext cx="1132192" cy="995687"/>
          </a:xfrm>
          <a:prstGeom prst="rect">
            <a:avLst/>
          </a:prstGeom>
        </p:spPr>
      </p:pic>
    </p:spTree>
    <p:extLst>
      <p:ext uri="{BB962C8B-B14F-4D97-AF65-F5344CB8AC3E}">
        <p14:creationId xmlns:p14="http://schemas.microsoft.com/office/powerpoint/2010/main" val="118281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0070C0"/>
                </a:solidFill>
                <a:latin typeface="Comic Sans MS"/>
                <a:cs typeface="Comic Sans MS"/>
              </a:rPr>
              <a:t> online Safety</a:t>
            </a:r>
          </a:p>
        </p:txBody>
      </p:sp>
      <p:sp>
        <p:nvSpPr>
          <p:cNvPr id="3" name="Content Placeholder 2"/>
          <p:cNvSpPr>
            <a:spLocks noGrp="1"/>
          </p:cNvSpPr>
          <p:nvPr>
            <p:ph idx="1"/>
          </p:nvPr>
        </p:nvSpPr>
        <p:spPr/>
        <p:txBody>
          <a:bodyPr>
            <a:normAutofit/>
          </a:bodyPr>
          <a:lstStyle/>
          <a:p>
            <a:pPr marL="285750" indent="-285750">
              <a:buFont typeface="Arial" panose="020B0604020202020204" pitchFamily="34" charset="0"/>
              <a:buChar char="•"/>
            </a:pPr>
            <a:endParaRPr lang="en-US" sz="1400" b="0" dirty="0">
              <a:latin typeface="Comic Sans MS"/>
              <a:cs typeface="Comic Sans MS"/>
            </a:endParaRPr>
          </a:p>
          <a:p>
            <a:pPr marL="285750" indent="-285750">
              <a:buFont typeface="Arial" panose="020B0604020202020204" pitchFamily="34" charset="0"/>
              <a:buChar char="•"/>
            </a:pPr>
            <a:endParaRPr lang="en-US" sz="1400" b="0" dirty="0">
              <a:latin typeface="Comic Sans MS"/>
              <a:cs typeface="Comic Sans MS"/>
            </a:endParaRPr>
          </a:p>
          <a:p>
            <a:pPr marL="285750" indent="-285750">
              <a:buFont typeface="Arial" panose="020B0604020202020204" pitchFamily="34" charset="0"/>
              <a:buChar char="•"/>
            </a:pPr>
            <a:r>
              <a:rPr lang="en-US" sz="1400" b="0" dirty="0">
                <a:latin typeface="Comic Sans MS"/>
                <a:cs typeface="Comic Sans MS"/>
              </a:rPr>
              <a:t>Please ensure you read, agree and sign to the following policies.</a:t>
            </a:r>
          </a:p>
          <a:p>
            <a:pPr marL="285750" indent="-285750">
              <a:buFont typeface="Arial" panose="020B0604020202020204" pitchFamily="34" charset="0"/>
              <a:buChar char="•"/>
            </a:pPr>
            <a:endParaRPr lang="en-US" sz="1400" b="0" dirty="0">
              <a:latin typeface="Comic Sans MS"/>
              <a:cs typeface="Comic Sans MS"/>
            </a:endParaRPr>
          </a:p>
          <a:p>
            <a:pPr marL="285750" indent="-285750">
              <a:buFont typeface="Arial" panose="020B0604020202020204" pitchFamily="34" charset="0"/>
              <a:buChar char="•"/>
            </a:pPr>
            <a:r>
              <a:rPr lang="en-US" sz="1400" b="0" dirty="0">
                <a:latin typeface="Comic Sans MS"/>
                <a:cs typeface="Comic Sans MS"/>
              </a:rPr>
              <a:t>Use of Images policy and agreement</a:t>
            </a:r>
          </a:p>
          <a:p>
            <a:pPr marL="285750" indent="-285750">
              <a:buFont typeface="Arial" panose="020B0604020202020204" pitchFamily="34" charset="0"/>
              <a:buChar char="•"/>
            </a:pPr>
            <a:endParaRPr lang="en-US" sz="1400" b="0" dirty="0">
              <a:latin typeface="Comic Sans MS"/>
              <a:cs typeface="Comic Sans MS"/>
            </a:endParaRPr>
          </a:p>
          <a:p>
            <a:pPr>
              <a:buFont typeface="Arial"/>
              <a:buChar char="•"/>
            </a:pPr>
            <a:r>
              <a:rPr lang="en-US" sz="1400" b="0" dirty="0">
                <a:latin typeface="Comic Sans MS"/>
                <a:cs typeface="Comic Sans MS"/>
              </a:rPr>
              <a:t>‘Social Media “ Policy</a:t>
            </a:r>
          </a:p>
          <a:p>
            <a:pPr>
              <a:buFont typeface="Arial"/>
              <a:buChar char="•"/>
            </a:pPr>
            <a:endParaRPr lang="en-US" sz="1400" b="0" dirty="0">
              <a:latin typeface="Comic Sans MS"/>
              <a:cs typeface="Comic Sans MS"/>
            </a:endParaRPr>
          </a:p>
          <a:p>
            <a:pPr>
              <a:buFont typeface="Arial"/>
              <a:buChar char="•"/>
            </a:pPr>
            <a:r>
              <a:rPr lang="en-US" sz="1400" b="0" dirty="0">
                <a:latin typeface="Comic Sans MS"/>
                <a:cs typeface="Comic Sans MS"/>
              </a:rPr>
              <a:t>Parental Agreement Contract</a:t>
            </a:r>
          </a:p>
        </p:txBody>
      </p:sp>
      <p:pic>
        <p:nvPicPr>
          <p:cNvPr id="5" name="Picture 4"/>
          <p:cNvPicPr>
            <a:picLocks noChangeAspect="1"/>
          </p:cNvPicPr>
          <p:nvPr/>
        </p:nvPicPr>
        <p:blipFill>
          <a:blip r:embed="rId2"/>
          <a:stretch>
            <a:fillRect/>
          </a:stretch>
        </p:blipFill>
        <p:spPr>
          <a:xfrm>
            <a:off x="0" y="4941168"/>
            <a:ext cx="3491880" cy="1916832"/>
          </a:xfrm>
          <a:prstGeom prst="rect">
            <a:avLst/>
          </a:prstGeom>
        </p:spPr>
      </p:pic>
      <p:pic>
        <p:nvPicPr>
          <p:cNvPr id="6" name="Picture 5">
            <a:extLst>
              <a:ext uri="{FF2B5EF4-FFF2-40B4-BE49-F238E27FC236}">
                <a16:creationId xmlns:a16="http://schemas.microsoft.com/office/drawing/2014/main" id="{91D20BA0-700E-CC4F-9FD8-4053C1BCB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119" y="2836447"/>
            <a:ext cx="2958783" cy="1844030"/>
          </a:xfrm>
          <a:prstGeom prst="rect">
            <a:avLst/>
          </a:prstGeom>
        </p:spPr>
      </p:pic>
      <p:pic>
        <p:nvPicPr>
          <p:cNvPr id="8" name="Picture 7">
            <a:extLst>
              <a:ext uri="{FF2B5EF4-FFF2-40B4-BE49-F238E27FC236}">
                <a16:creationId xmlns:a16="http://schemas.microsoft.com/office/drawing/2014/main" id="{BB35089B-71E1-D548-9ABB-2CDA858AF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5229200"/>
            <a:ext cx="4752528" cy="1435948"/>
          </a:xfrm>
          <a:prstGeom prst="rect">
            <a:avLst/>
          </a:prstGeom>
        </p:spPr>
      </p:pic>
    </p:spTree>
    <p:extLst>
      <p:ext uri="{BB962C8B-B14F-4D97-AF65-F5344CB8AC3E}">
        <p14:creationId xmlns:p14="http://schemas.microsoft.com/office/powerpoint/2010/main" val="356001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344" y="332656"/>
            <a:ext cx="4680520" cy="288032"/>
          </a:xfrm>
        </p:spPr>
        <p:txBody>
          <a:bodyPr/>
          <a:lstStyle/>
          <a:p>
            <a:pPr algn="ctr"/>
            <a:r>
              <a:rPr lang="en-GB" sz="2200">
                <a:solidFill>
                  <a:srgbClr val="FF0000"/>
                </a:solidFill>
                <a:latin typeface="Comic Sans MS"/>
                <a:cs typeface="Comic Sans MS"/>
              </a:rPr>
              <a:t>  </a:t>
            </a:r>
            <a:r>
              <a:rPr lang="en-GB" sz="2200" err="1">
                <a:solidFill>
                  <a:srgbClr val="0070C0"/>
                </a:solidFill>
                <a:latin typeface="Comic Sans MS"/>
                <a:cs typeface="Comic Sans MS"/>
              </a:rPr>
              <a:t>WELCOMe</a:t>
            </a:r>
            <a:endParaRPr lang="en-GB" sz="2200">
              <a:solidFill>
                <a:srgbClr val="0070C0"/>
              </a:solidFill>
              <a:latin typeface="Comic Sans MS"/>
              <a:cs typeface="Comic Sans MS"/>
            </a:endParaRPr>
          </a:p>
        </p:txBody>
      </p:sp>
      <p:sp>
        <p:nvSpPr>
          <p:cNvPr id="3" name="Content Placeholder 2"/>
          <p:cNvSpPr>
            <a:spLocks noGrp="1"/>
          </p:cNvSpPr>
          <p:nvPr>
            <p:ph idx="1"/>
          </p:nvPr>
        </p:nvSpPr>
        <p:spPr>
          <a:xfrm>
            <a:off x="2627784" y="692696"/>
            <a:ext cx="6408712" cy="4176464"/>
          </a:xfrm>
        </p:spPr>
        <p:txBody>
          <a:bodyPr>
            <a:noAutofit/>
          </a:bodyPr>
          <a:lstStyle/>
          <a:p>
            <a:pPr algn="ctr"/>
            <a:r>
              <a:rPr lang="en-GB" sz="1400" b="0" dirty="0">
                <a:latin typeface="Comic Sans MS" pitchFamily="66" charset="0"/>
                <a:cs typeface="Aharoni" pitchFamily="2" charset="-79"/>
              </a:rPr>
              <a:t>Thank you for choosing Good Shepherd Nursery  for your child’s pre-school education. Staff here aim to give your child excellent pre-school education that will support their development and enable them to reach their full potential .</a:t>
            </a:r>
          </a:p>
          <a:p>
            <a:pPr algn="ctr"/>
            <a:r>
              <a:rPr lang="en-GB" sz="1400" b="0" dirty="0">
                <a:latin typeface="Comic Sans MS" pitchFamily="66" charset="0"/>
                <a:cs typeface="Aharoni" pitchFamily="2" charset="-79"/>
              </a:rPr>
              <a:t>We hope your child will have an enjoyable year with us and during this year we will endeavour to ensure the he/she has a happy and rewarding start to his/her school life.</a:t>
            </a:r>
          </a:p>
          <a:p>
            <a:pPr algn="ctr"/>
            <a:r>
              <a:rPr lang="en-GB" sz="1400" b="0" dirty="0">
                <a:latin typeface="Comic Sans MS" pitchFamily="66" charset="0"/>
                <a:cs typeface="Aharoni" pitchFamily="2" charset="-79"/>
              </a:rPr>
              <a:t>We have an open door policy and encourage parents to approach us with any queries or worries. Unfortunately due to the unusual circumstances we are all facing, we would ask parents to message us privately via Seesaw when arranging meetings. We recognise and value the important role that parent’s  play in their child’s education. Every effort is made to ensure that parents feel welcome , that they are made aware of the nursery’s mission statement , aims policies and of their child’s  individual needs, progress and achievements.</a:t>
            </a:r>
          </a:p>
          <a:p>
            <a:pPr algn="ctr"/>
            <a:r>
              <a:rPr lang="en-GB" sz="1400" b="0" dirty="0">
                <a:latin typeface="Comic Sans MS" pitchFamily="66" charset="0"/>
                <a:cs typeface="Aharoni" pitchFamily="2" charset="-79"/>
              </a:rPr>
              <a:t>Good Shepherd Nursery School is a progressive, vibrant and inclusive nursery. We are very much looking forward to welcoming you and your child.</a:t>
            </a:r>
          </a:p>
        </p:txBody>
      </p:sp>
      <p:pic>
        <p:nvPicPr>
          <p:cNvPr id="7" name="Picture 6"/>
          <p:cNvPicPr>
            <a:picLocks noChangeAspect="1"/>
          </p:cNvPicPr>
          <p:nvPr/>
        </p:nvPicPr>
        <p:blipFill>
          <a:blip r:embed="rId3"/>
          <a:stretch>
            <a:fillRect/>
          </a:stretch>
        </p:blipFill>
        <p:spPr>
          <a:xfrm>
            <a:off x="3241922" y="4869160"/>
            <a:ext cx="5004048" cy="1986756"/>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08520" y="8792"/>
            <a:ext cx="2520280" cy="6849207"/>
          </a:xfrm>
          <a:prstGeom prst="rect">
            <a:avLst/>
          </a:prstGeom>
          <a:noFill/>
          <a:ln>
            <a:noFill/>
          </a:ln>
        </p:spPr>
      </p:pic>
    </p:spTree>
    <p:extLst>
      <p:ext uri="{BB962C8B-B14F-4D97-AF65-F5344CB8AC3E}">
        <p14:creationId xmlns:p14="http://schemas.microsoft.com/office/powerpoint/2010/main" val="71436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chemeClr val="accent2"/>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115616" y="365760"/>
            <a:ext cx="6526438" cy="548640"/>
          </a:xfrm>
        </p:spPr>
        <p:txBody>
          <a:bodyPr>
            <a:normAutofit/>
          </a:bodyPr>
          <a:lstStyle/>
          <a:p>
            <a:pPr algn="ctr"/>
            <a:r>
              <a:rPr lang="en-GB">
                <a:solidFill>
                  <a:srgbClr val="008000"/>
                </a:solidFill>
                <a:latin typeface="Comic Sans MS" pitchFamily="66" charset="0"/>
              </a:rPr>
              <a:t>Eco-Schools</a:t>
            </a:r>
          </a:p>
        </p:txBody>
      </p:sp>
      <p:sp>
        <p:nvSpPr>
          <p:cNvPr id="3" name="Content Placeholder 2"/>
          <p:cNvSpPr>
            <a:spLocks noGrp="1"/>
          </p:cNvSpPr>
          <p:nvPr>
            <p:ph idx="1"/>
          </p:nvPr>
        </p:nvSpPr>
        <p:spPr>
          <a:xfrm>
            <a:off x="822960" y="980728"/>
            <a:ext cx="7520940" cy="3699749"/>
          </a:xfrm>
        </p:spPr>
        <p:txBody>
          <a:bodyPr>
            <a:normAutofit lnSpcReduction="10000"/>
          </a:bodyPr>
          <a:lstStyle/>
          <a:p>
            <a:r>
              <a:rPr lang="en-GB" dirty="0"/>
              <a:t>   </a:t>
            </a:r>
            <a:endParaRPr lang="en-GB" dirty="0">
              <a:latin typeface="Comic Sans MS"/>
              <a:cs typeface="Comic Sans MS"/>
            </a:endParaRPr>
          </a:p>
          <a:p>
            <a:pPr algn="ctr"/>
            <a:r>
              <a:rPr lang="en-GB" sz="2000" dirty="0">
                <a:solidFill>
                  <a:srgbClr val="0000FF"/>
                </a:solidFill>
                <a:latin typeface="Comic Sans MS"/>
                <a:cs typeface="Comic Sans MS"/>
              </a:rPr>
              <a:t>Good Shepherd Nursery is an Eco-school.</a:t>
            </a:r>
          </a:p>
          <a:p>
            <a:pPr algn="ctr">
              <a:buFont typeface="Arial" panose="020B0604020202020204" pitchFamily="34" charset="0"/>
              <a:buChar char="•"/>
            </a:pPr>
            <a:r>
              <a:rPr lang="en-GB" sz="2000" b="0" u="sng" dirty="0">
                <a:latin typeface="Comic Sans MS"/>
                <a:cs typeface="Comic Sans MS"/>
              </a:rPr>
              <a:t>Benefits</a:t>
            </a:r>
          </a:p>
          <a:p>
            <a:pPr algn="ctr">
              <a:buFont typeface="Arial"/>
              <a:buChar char="•"/>
            </a:pPr>
            <a:r>
              <a:rPr lang="en-GB" sz="2000" b="0" dirty="0">
                <a:latin typeface="Comic Sans MS"/>
                <a:cs typeface="Comic Sans MS"/>
              </a:rPr>
              <a:t>Educate children from young age.</a:t>
            </a:r>
          </a:p>
          <a:p>
            <a:pPr algn="ctr">
              <a:buFont typeface="Arial"/>
              <a:buChar char="•"/>
            </a:pPr>
            <a:r>
              <a:rPr lang="en-GB" sz="2000" b="0" dirty="0">
                <a:latin typeface="Comic Sans MS"/>
                <a:cs typeface="Comic Sans MS"/>
              </a:rPr>
              <a:t>Links to world around us</a:t>
            </a:r>
          </a:p>
          <a:p>
            <a:pPr algn="ctr">
              <a:buFont typeface="Arial"/>
              <a:buChar char="•"/>
            </a:pPr>
            <a:r>
              <a:rPr lang="en-GB" sz="2000" b="0" dirty="0">
                <a:latin typeface="Comic Sans MS"/>
                <a:cs typeface="Comic Sans MS"/>
              </a:rPr>
              <a:t>Topic waste, litter, energy, biodiversity.</a:t>
            </a:r>
          </a:p>
          <a:p>
            <a:pPr algn="ctr">
              <a:buFont typeface="Arial"/>
              <a:buChar char="•"/>
            </a:pPr>
            <a:r>
              <a:rPr lang="en-GB" sz="2000" b="0" dirty="0">
                <a:latin typeface="Comic Sans MS"/>
                <a:cs typeface="Comic Sans MS"/>
              </a:rPr>
              <a:t>Pride in local community – links.</a:t>
            </a:r>
          </a:p>
          <a:p>
            <a:pPr algn="ctr">
              <a:buFont typeface="Arial"/>
              <a:buChar char="•"/>
            </a:pPr>
            <a:r>
              <a:rPr lang="en-GB" sz="2000" b="0" dirty="0">
                <a:latin typeface="Comic Sans MS"/>
                <a:cs typeface="Comic Sans MS"/>
              </a:rPr>
              <a:t>Interwoven into our areas of play.</a:t>
            </a:r>
          </a:p>
          <a:p>
            <a:pPr algn="ctr">
              <a:buFont typeface="Arial"/>
              <a:buChar char="•"/>
            </a:pPr>
            <a:r>
              <a:rPr lang="en-GB" sz="2000" b="0" dirty="0">
                <a:latin typeface="Comic Sans MS"/>
                <a:cs typeface="Comic Sans MS"/>
              </a:rPr>
              <a:t>Achieved our 3</a:t>
            </a:r>
            <a:r>
              <a:rPr lang="en-GB" sz="2000" b="0" baseline="30000" dirty="0">
                <a:latin typeface="Comic Sans MS"/>
                <a:cs typeface="Comic Sans MS"/>
              </a:rPr>
              <a:t>rd</a:t>
            </a:r>
            <a:r>
              <a:rPr lang="en-GB" sz="2000" b="0" dirty="0">
                <a:latin typeface="Comic Sans MS"/>
                <a:cs typeface="Comic Sans MS"/>
              </a:rPr>
              <a:t> Eco Flag with the support from our Parent Eco-committee </a:t>
            </a:r>
          </a:p>
        </p:txBody>
      </p:sp>
      <p:pic>
        <p:nvPicPr>
          <p:cNvPr id="5" name="Picture 4"/>
          <p:cNvPicPr>
            <a:picLocks noChangeAspect="1"/>
          </p:cNvPicPr>
          <p:nvPr/>
        </p:nvPicPr>
        <p:blipFill>
          <a:blip r:embed="rId3"/>
          <a:stretch>
            <a:fillRect/>
          </a:stretch>
        </p:blipFill>
        <p:spPr>
          <a:xfrm>
            <a:off x="6012160" y="5013176"/>
            <a:ext cx="3131840" cy="1844824"/>
          </a:xfrm>
          <a:prstGeom prst="rect">
            <a:avLst/>
          </a:prstGeom>
        </p:spPr>
      </p:pic>
      <p:pic>
        <p:nvPicPr>
          <p:cNvPr id="10" name="Picture 9"/>
          <p:cNvPicPr>
            <a:picLocks noChangeAspect="1"/>
          </p:cNvPicPr>
          <p:nvPr/>
        </p:nvPicPr>
        <p:blipFill>
          <a:blip r:embed="rId4"/>
          <a:stretch>
            <a:fillRect/>
          </a:stretch>
        </p:blipFill>
        <p:spPr>
          <a:xfrm>
            <a:off x="0" y="5013176"/>
            <a:ext cx="2952328" cy="1844824"/>
          </a:xfrm>
          <a:prstGeom prst="rect">
            <a:avLst/>
          </a:prstGeom>
        </p:spPr>
      </p:pic>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372200" y="20282"/>
            <a:ext cx="2771800" cy="888438"/>
          </a:xfrm>
          <a:prstGeom prst="rect">
            <a:avLst/>
          </a:prstGeom>
          <a:noFill/>
          <a:ln>
            <a:noFill/>
          </a:ln>
        </p:spPr>
      </p:pic>
      <p:pic>
        <p:nvPicPr>
          <p:cNvPr id="6" name="Picture 5" descr="IMG_9339.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816" y="5013176"/>
            <a:ext cx="3168352" cy="1844824"/>
          </a:xfrm>
          <a:prstGeom prst="rect">
            <a:avLst/>
          </a:prstGeom>
        </p:spPr>
      </p:pic>
    </p:spTree>
    <p:extLst>
      <p:ext uri="{BB962C8B-B14F-4D97-AF65-F5344CB8AC3E}">
        <p14:creationId xmlns:p14="http://schemas.microsoft.com/office/powerpoint/2010/main" val="2868273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AE20-C139-3440-BB5F-9C961FFD9CCB}"/>
              </a:ext>
            </a:extLst>
          </p:cNvPr>
          <p:cNvSpPr>
            <a:spLocks noGrp="1"/>
          </p:cNvSpPr>
          <p:nvPr>
            <p:ph type="title"/>
          </p:nvPr>
        </p:nvSpPr>
        <p:spPr/>
        <p:txBody>
          <a:bodyPr/>
          <a:lstStyle/>
          <a:p>
            <a:r>
              <a:rPr lang="en-US">
                <a:solidFill>
                  <a:srgbClr val="002060"/>
                </a:solidFill>
                <a:latin typeface="Comic Sans MS" panose="030F0902030302020204" pitchFamily="66" charset="0"/>
              </a:rPr>
              <a:t>NI forest school NIFSA </a:t>
            </a:r>
          </a:p>
        </p:txBody>
      </p:sp>
      <p:sp>
        <p:nvSpPr>
          <p:cNvPr id="3" name="Content Placeholder 2">
            <a:extLst>
              <a:ext uri="{FF2B5EF4-FFF2-40B4-BE49-F238E27FC236}">
                <a16:creationId xmlns:a16="http://schemas.microsoft.com/office/drawing/2014/main" id="{61073B66-FEDF-9447-9F85-B6469066A508}"/>
              </a:ext>
            </a:extLst>
          </p:cNvPr>
          <p:cNvSpPr>
            <a:spLocks noGrp="1"/>
          </p:cNvSpPr>
          <p:nvPr>
            <p:ph idx="1"/>
          </p:nvPr>
        </p:nvSpPr>
        <p:spPr>
          <a:xfrm>
            <a:off x="822960" y="1100628"/>
            <a:ext cx="7520940" cy="3696524"/>
          </a:xfrm>
        </p:spPr>
        <p:txBody>
          <a:bodyPr/>
          <a:lstStyle/>
          <a:p>
            <a:pPr>
              <a:buFont typeface="Arial" panose="020B0604020202020204" pitchFamily="34" charset="0"/>
              <a:buChar char="•"/>
            </a:pPr>
            <a:r>
              <a:rPr lang="en-GB" b="0" dirty="0">
                <a:latin typeface="Comic Sans MS" panose="030F0902030302020204" pitchFamily="66" charset="0"/>
              </a:rPr>
              <a:t>The Northern Ireland Forest School Association (NIFSA) has been developing Forest School programmes in Northern Ireland since 2008</a:t>
            </a:r>
          </a:p>
          <a:p>
            <a:pPr>
              <a:buFont typeface="Arial" panose="020B0604020202020204" pitchFamily="34" charset="0"/>
              <a:buChar char="•"/>
            </a:pPr>
            <a:r>
              <a:rPr lang="en-GB" b="0" dirty="0">
                <a:latin typeface="Comic Sans MS" panose="030F0902030302020204" pitchFamily="66" charset="0"/>
              </a:rPr>
              <a:t>The Learning Without Walls initiative is the vision of Lady Dufferin and the collaboration of the Dufferin Foundation and the Northern Ireland Forest School Association (NIFSA). </a:t>
            </a:r>
          </a:p>
          <a:p>
            <a:pPr>
              <a:buFont typeface="Arial" panose="020B0604020202020204" pitchFamily="34" charset="0"/>
              <a:buChar char="•"/>
            </a:pPr>
            <a:r>
              <a:rPr lang="en-GB" b="0" dirty="0">
                <a:latin typeface="Comic Sans MS" panose="030F0902030302020204" pitchFamily="66" charset="0"/>
              </a:rPr>
              <a:t>Children are suffering from nature deficit disorder, a term used by Michael </a:t>
            </a:r>
            <a:r>
              <a:rPr lang="en-GB" b="0" dirty="0" err="1">
                <a:latin typeface="Comic Sans MS" panose="030F0902030302020204" pitchFamily="66" charset="0"/>
              </a:rPr>
              <a:t>Louv</a:t>
            </a:r>
            <a:r>
              <a:rPr lang="en-GB" b="0" dirty="0">
                <a:latin typeface="Comic Sans MS" panose="030F0902030302020204" pitchFamily="66" charset="0"/>
              </a:rPr>
              <a:t> in his book "Last Child in the Woods". Evidence is showing that children are suffering from serious mental and physical health issues because they are not spending time outside.</a:t>
            </a:r>
          </a:p>
          <a:p>
            <a:pPr>
              <a:buFont typeface="Arial" panose="020B0604020202020204" pitchFamily="34" charset="0"/>
              <a:buChar char="•"/>
            </a:pPr>
            <a:r>
              <a:rPr lang="en-GB" b="0" dirty="0">
                <a:latin typeface="Comic Sans MS" panose="030F0902030302020204" pitchFamily="66" charset="0"/>
              </a:rPr>
              <a:t>Good Shepherd Nursery has been privileged to be involved in The Learning With Out Walls Initiative , we have begun through the forest school Awards to train 2 members of staff to become Forest Rangers!</a:t>
            </a:r>
            <a:endParaRPr lang="en-US" dirty="0">
              <a:latin typeface="Comic Sans MS" panose="030F0902030302020204" pitchFamily="66" charset="0"/>
            </a:endParaRPr>
          </a:p>
        </p:txBody>
      </p:sp>
      <p:pic>
        <p:nvPicPr>
          <p:cNvPr id="4" name="Picture 3">
            <a:extLst>
              <a:ext uri="{FF2B5EF4-FFF2-40B4-BE49-F238E27FC236}">
                <a16:creationId xmlns:a16="http://schemas.microsoft.com/office/drawing/2014/main" id="{AD416FF0-5986-A14F-B648-FB40E4ED2AE4}"/>
              </a:ext>
            </a:extLst>
          </p:cNvPr>
          <p:cNvPicPr>
            <a:picLocks noChangeAspect="1"/>
          </p:cNvPicPr>
          <p:nvPr/>
        </p:nvPicPr>
        <p:blipFill>
          <a:blip r:embed="rId2"/>
          <a:stretch>
            <a:fillRect/>
          </a:stretch>
        </p:blipFill>
        <p:spPr>
          <a:xfrm>
            <a:off x="6732240" y="0"/>
            <a:ext cx="1908855" cy="1100628"/>
          </a:xfrm>
          <a:prstGeom prst="rect">
            <a:avLst/>
          </a:prstGeom>
        </p:spPr>
      </p:pic>
      <p:pic>
        <p:nvPicPr>
          <p:cNvPr id="7" name="Picture 6">
            <a:extLst>
              <a:ext uri="{FF2B5EF4-FFF2-40B4-BE49-F238E27FC236}">
                <a16:creationId xmlns:a16="http://schemas.microsoft.com/office/drawing/2014/main" id="{D4F6B805-DD5C-E947-B343-700A9FEBE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734"/>
            <a:ext cx="2499493" cy="1791266"/>
          </a:xfrm>
          <a:prstGeom prst="rect">
            <a:avLst/>
          </a:prstGeom>
        </p:spPr>
      </p:pic>
      <p:pic>
        <p:nvPicPr>
          <p:cNvPr id="9" name="Picture 8">
            <a:extLst>
              <a:ext uri="{FF2B5EF4-FFF2-40B4-BE49-F238E27FC236}">
                <a16:creationId xmlns:a16="http://schemas.microsoft.com/office/drawing/2014/main" id="{46111B43-E00B-8D48-9DE7-D5FA2C482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072" y="5075802"/>
            <a:ext cx="2499493" cy="1782198"/>
          </a:xfrm>
          <a:prstGeom prst="rect">
            <a:avLst/>
          </a:prstGeom>
        </p:spPr>
      </p:pic>
      <p:pic>
        <p:nvPicPr>
          <p:cNvPr id="11" name="Picture 10">
            <a:extLst>
              <a:ext uri="{FF2B5EF4-FFF2-40B4-BE49-F238E27FC236}">
                <a16:creationId xmlns:a16="http://schemas.microsoft.com/office/drawing/2014/main" id="{C26C058F-ED42-034D-8F0C-477239B02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1840" y="5066734"/>
            <a:ext cx="3024336" cy="1782198"/>
          </a:xfrm>
          <a:prstGeom prst="rect">
            <a:avLst/>
          </a:prstGeom>
        </p:spPr>
      </p:pic>
    </p:spTree>
    <p:extLst>
      <p:ext uri="{BB962C8B-B14F-4D97-AF65-F5344CB8AC3E}">
        <p14:creationId xmlns:p14="http://schemas.microsoft.com/office/powerpoint/2010/main" val="3266767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1927-459F-174C-A8F0-2A76E628B19E}"/>
              </a:ext>
            </a:extLst>
          </p:cNvPr>
          <p:cNvSpPr>
            <a:spLocks noGrp="1"/>
          </p:cNvSpPr>
          <p:nvPr>
            <p:ph type="title"/>
          </p:nvPr>
        </p:nvSpPr>
        <p:spPr/>
        <p:txBody>
          <a:bodyPr/>
          <a:lstStyle/>
          <a:p>
            <a:pPr algn="ctr"/>
            <a:r>
              <a:rPr lang="en-US" cap="none">
                <a:latin typeface="Comic Sans MS" panose="030F0902030302020204" pitchFamily="66" charset="0"/>
              </a:rPr>
              <a:t>Parents as Partners </a:t>
            </a:r>
          </a:p>
        </p:txBody>
      </p:sp>
      <p:sp>
        <p:nvSpPr>
          <p:cNvPr id="3" name="Content Placeholder 2">
            <a:extLst>
              <a:ext uri="{FF2B5EF4-FFF2-40B4-BE49-F238E27FC236}">
                <a16:creationId xmlns:a16="http://schemas.microsoft.com/office/drawing/2014/main" id="{70A6FFE3-CF33-5940-B140-48A87B226B6B}"/>
              </a:ext>
            </a:extLst>
          </p:cNvPr>
          <p:cNvSpPr>
            <a:spLocks noGrp="1"/>
          </p:cNvSpPr>
          <p:nvPr>
            <p:ph idx="1"/>
          </p:nvPr>
        </p:nvSpPr>
        <p:spPr>
          <a:xfrm>
            <a:off x="811530" y="1124744"/>
            <a:ext cx="7520940" cy="3579849"/>
          </a:xfrm>
        </p:spPr>
        <p:txBody>
          <a:bodyPr>
            <a:normAutofit fontScale="92500" lnSpcReduction="20000"/>
          </a:bodyPr>
          <a:lstStyle/>
          <a:p>
            <a:pPr>
              <a:buFont typeface="Arial" panose="020B0604020202020204" pitchFamily="34" charset="0"/>
              <a:buChar char="•"/>
            </a:pPr>
            <a:endParaRPr lang="en-US" sz="2000" dirty="0">
              <a:latin typeface="Comic Sans MS" panose="030F0902030302020204" pitchFamily="66" charset="0"/>
            </a:endParaRPr>
          </a:p>
          <a:p>
            <a:pPr>
              <a:buFont typeface="Arial" panose="020B0604020202020204" pitchFamily="34" charset="0"/>
              <a:buChar char="•"/>
            </a:pPr>
            <a:endParaRPr lang="en-US" b="0" dirty="0">
              <a:latin typeface="Comic Sans MS" panose="030F0902030302020204" pitchFamily="66" charset="0"/>
            </a:endParaRPr>
          </a:p>
          <a:p>
            <a:pPr>
              <a:buFont typeface="Arial" panose="020B0604020202020204" pitchFamily="34" charset="0"/>
              <a:buChar char="•"/>
            </a:pPr>
            <a:r>
              <a:rPr lang="en-US" b="0" dirty="0">
                <a:latin typeface="Comic Sans MS" panose="030F0902030302020204" pitchFamily="66" charset="0"/>
              </a:rPr>
              <a:t>If you have any concerns about your child, however small, let us know.</a:t>
            </a:r>
          </a:p>
          <a:p>
            <a:pPr>
              <a:buFont typeface="Arial" panose="020B0604020202020204" pitchFamily="34" charset="0"/>
              <a:buChar char="•"/>
            </a:pPr>
            <a:r>
              <a:rPr lang="en-US" b="0" dirty="0">
                <a:latin typeface="Comic Sans MS" panose="030F0902030302020204" pitchFamily="66" charset="0"/>
              </a:rPr>
              <a:t>Our Open-door policy exists for the time being as a virtual one, so please contact us by phone, email or private message on see-saw</a:t>
            </a:r>
          </a:p>
          <a:p>
            <a:pPr>
              <a:buFont typeface="Arial" panose="020B0604020202020204" pitchFamily="34" charset="0"/>
              <a:buChar char="•"/>
            </a:pPr>
            <a:r>
              <a:rPr lang="en-US" b="0" dirty="0">
                <a:latin typeface="Comic Sans MS" panose="030F0902030302020204" pitchFamily="66" charset="0"/>
              </a:rPr>
              <a:t>Whilst Parental involvement  in nursery life this term will be very different from “usual”, we still very much need your support to ensure we have a successful year.</a:t>
            </a:r>
          </a:p>
          <a:p>
            <a:pPr>
              <a:buFont typeface="Arial" panose="020B0604020202020204" pitchFamily="34" charset="0"/>
              <a:buChar char="•"/>
            </a:pPr>
            <a:r>
              <a:rPr lang="en-US" b="0" dirty="0">
                <a:latin typeface="Comic Sans MS" panose="030F0902030302020204" pitchFamily="66" charset="0"/>
              </a:rPr>
              <a:t>We will do our utmost with social distancing and other COVID measures in place, to make you and your child feel welcomed, happy, safe and nurtured.</a:t>
            </a:r>
          </a:p>
          <a:p>
            <a:pPr>
              <a:buFont typeface="Arial" panose="020B0604020202020204" pitchFamily="34" charset="0"/>
              <a:buChar char="•"/>
            </a:pPr>
            <a:r>
              <a:rPr lang="en-US" b="0" dirty="0">
                <a:latin typeface="Comic Sans MS" panose="030F0902030302020204" pitchFamily="66" charset="0"/>
              </a:rPr>
              <a:t>Many thanks for taking the time to read through information and presentation. We look forward to meeting you and your child in the new nursery year!</a:t>
            </a:r>
          </a:p>
          <a:p>
            <a:pPr>
              <a:buFont typeface="Arial" panose="020B0604020202020204" pitchFamily="34" charset="0"/>
              <a:buChar char="•"/>
            </a:pPr>
            <a:r>
              <a:rPr lang="en-US" b="0" dirty="0" err="1">
                <a:latin typeface="Comic Sans MS" panose="030F0902030302020204" pitchFamily="66" charset="0"/>
              </a:rPr>
              <a:t>Mrs</a:t>
            </a:r>
            <a:r>
              <a:rPr lang="en-US" b="0" dirty="0">
                <a:latin typeface="Comic Sans MS" panose="030F0902030302020204" pitchFamily="66" charset="0"/>
              </a:rPr>
              <a:t> le </a:t>
            </a:r>
            <a:r>
              <a:rPr lang="en-US" b="0" dirty="0" err="1">
                <a:latin typeface="Comic Sans MS" panose="030F0902030302020204" pitchFamily="66" charset="0"/>
              </a:rPr>
              <a:t>Mahieu</a:t>
            </a:r>
            <a:r>
              <a:rPr lang="en-US" b="0" dirty="0">
                <a:latin typeface="Comic Sans MS" panose="030F0902030302020204" pitchFamily="66" charset="0"/>
              </a:rPr>
              <a:t>-Principal.</a:t>
            </a:r>
          </a:p>
          <a:p>
            <a:pPr>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EC136040-8C70-384A-AFF7-E5168EB5EF5F}"/>
              </a:ext>
            </a:extLst>
          </p:cNvPr>
          <p:cNvPicPr>
            <a:picLocks noChangeAspect="1"/>
          </p:cNvPicPr>
          <p:nvPr/>
        </p:nvPicPr>
        <p:blipFill>
          <a:blip r:embed="rId2"/>
          <a:stretch>
            <a:fillRect/>
          </a:stretch>
        </p:blipFill>
        <p:spPr>
          <a:xfrm>
            <a:off x="-108520" y="4797153"/>
            <a:ext cx="9145016" cy="2084486"/>
          </a:xfrm>
          <a:prstGeom prst="rect">
            <a:avLst/>
          </a:prstGeom>
        </p:spPr>
      </p:pic>
      <p:pic>
        <p:nvPicPr>
          <p:cNvPr id="9" name="Picture 8">
            <a:extLst>
              <a:ext uri="{FF2B5EF4-FFF2-40B4-BE49-F238E27FC236}">
                <a16:creationId xmlns:a16="http://schemas.microsoft.com/office/drawing/2014/main" id="{81F7A31F-BB65-724D-AA79-7E661037C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2" y="206926"/>
            <a:ext cx="1561127" cy="1277858"/>
          </a:xfrm>
          <a:prstGeom prst="rect">
            <a:avLst/>
          </a:prstGeom>
        </p:spPr>
      </p:pic>
    </p:spTree>
    <p:extLst>
      <p:ext uri="{BB962C8B-B14F-4D97-AF65-F5344CB8AC3E}">
        <p14:creationId xmlns:p14="http://schemas.microsoft.com/office/powerpoint/2010/main" val="177996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90" y="0"/>
            <a:ext cx="7520940" cy="45719"/>
          </a:xfrm>
        </p:spPr>
        <p:txBody>
          <a:bodyPr>
            <a:normAutofit fontScale="90000"/>
          </a:bodyPr>
          <a:lstStyle/>
          <a:p>
            <a:pPr algn="ctr"/>
            <a:br>
              <a:rPr lang="en-US" sz="1800" dirty="0">
                <a:solidFill>
                  <a:srgbClr val="002060"/>
                </a:solidFill>
                <a:latin typeface="Comic Sans MS"/>
                <a:cs typeface="Comic Sans MS"/>
              </a:rPr>
            </a:br>
            <a:br>
              <a:rPr lang="en-US" sz="1800" dirty="0">
                <a:solidFill>
                  <a:srgbClr val="002060"/>
                </a:solidFill>
                <a:latin typeface="Comic Sans MS"/>
                <a:cs typeface="Comic Sans MS"/>
              </a:rPr>
            </a:br>
            <a:br>
              <a:rPr lang="en-US" sz="1800" dirty="0">
                <a:solidFill>
                  <a:srgbClr val="002060"/>
                </a:solidFill>
                <a:latin typeface="Comic Sans MS"/>
                <a:cs typeface="Comic Sans MS"/>
              </a:rPr>
            </a:br>
            <a:r>
              <a:rPr lang="en-US" sz="1800" dirty="0">
                <a:solidFill>
                  <a:srgbClr val="002060"/>
                </a:solidFill>
                <a:latin typeface="Comic Sans MS"/>
                <a:cs typeface="Comic Sans MS"/>
              </a:rPr>
              <a:t>The Curriculum </a:t>
            </a:r>
            <a:br>
              <a:rPr lang="en-US" i="1" dirty="0"/>
            </a:br>
            <a:endParaRPr lang="en-GB" dirty="0"/>
          </a:p>
        </p:txBody>
      </p:sp>
      <p:sp>
        <p:nvSpPr>
          <p:cNvPr id="3" name="Content Placeholder 2"/>
          <p:cNvSpPr>
            <a:spLocks noGrp="1"/>
          </p:cNvSpPr>
          <p:nvPr>
            <p:ph idx="1"/>
          </p:nvPr>
        </p:nvSpPr>
        <p:spPr>
          <a:xfrm>
            <a:off x="414244" y="496695"/>
            <a:ext cx="8387802" cy="5631514"/>
          </a:xfrm>
        </p:spPr>
        <p:txBody>
          <a:bodyPr>
            <a:normAutofit/>
          </a:bodyPr>
          <a:lstStyle/>
          <a:p>
            <a:pPr marL="0" indent="0"/>
            <a:r>
              <a:rPr lang="en-US" sz="900" b="0" dirty="0">
                <a:latin typeface="Comic Sans MS" panose="030F0902030302020204" pitchFamily="66" charset="0"/>
              </a:rPr>
              <a:t>In Good Shepherd Nursery School your child will experience a variety of spontaneous and organized adult –led play experiences  specific and suitable to their needs.. We create an enabling environment where continuous provision is offered. We follow Guidelines from The Nursery Curriculum-CCEA. And link experiences to 6 areas of play. We offer and plan experiences that motivate, challenge and stimulate every child meeting their physical, social, emotional and cognitive  needs at their specific stage of development. Planned experiences are child </a:t>
            </a:r>
            <a:r>
              <a:rPr lang="en-US" sz="900" b="0" dirty="0" err="1">
                <a:latin typeface="Comic Sans MS" panose="030F0902030302020204" pitchFamily="66" charset="0"/>
              </a:rPr>
              <a:t>centred</a:t>
            </a:r>
            <a:r>
              <a:rPr lang="en-US" sz="900" b="0" dirty="0">
                <a:latin typeface="Comic Sans MS" panose="030F0902030302020204" pitchFamily="66" charset="0"/>
              </a:rPr>
              <a:t> focusing on what individual children need. We encourage active involvement ,discovery, creativity, interaction with peers, sensory exploration and lots of opportunities to learn, repeat and practice skills.</a:t>
            </a:r>
          </a:p>
          <a:p>
            <a:pPr>
              <a:buFont typeface="Arial" panose="020B0604020202020204" pitchFamily="34" charset="0"/>
              <a:buChar char="•"/>
            </a:pPr>
            <a:endParaRPr lang="en-US" sz="1200" b="0" dirty="0">
              <a:latin typeface="Comic Sans MS" panose="030F0902030302020204" pitchFamily="66" charset="0"/>
            </a:endParaRPr>
          </a:p>
          <a:p>
            <a:endParaRPr lang="en-US" b="0" i="1" dirty="0"/>
          </a:p>
          <a:p>
            <a:endParaRPr lang="en-US" b="0" i="1" dirty="0"/>
          </a:p>
          <a:p>
            <a:endParaRPr lang="en-US" b="0" i="1" dirty="0"/>
          </a:p>
        </p:txBody>
      </p:sp>
      <p:sp>
        <p:nvSpPr>
          <p:cNvPr id="21" name="Text Box 2">
            <a:extLst>
              <a:ext uri="{FF2B5EF4-FFF2-40B4-BE49-F238E27FC236}">
                <a16:creationId xmlns:a16="http://schemas.microsoft.com/office/drawing/2014/main" id="{706C4BB2-5089-FC4E-817E-9A3D00298212}"/>
              </a:ext>
            </a:extLst>
          </p:cNvPr>
          <p:cNvSpPr txBox="1">
            <a:spLocks noChangeArrowheads="1"/>
          </p:cNvSpPr>
          <p:nvPr/>
        </p:nvSpPr>
        <p:spPr bwMode="auto">
          <a:xfrm>
            <a:off x="414243" y="1371598"/>
            <a:ext cx="3519622" cy="1497335"/>
          </a:xfrm>
          <a:prstGeom prst="rect">
            <a:avLst/>
          </a:prstGeom>
          <a:solidFill>
            <a:srgbClr val="0080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GB" altLang="en-US" sz="1400" i="0" u="sng"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Early Maths</a:t>
            </a:r>
            <a:r>
              <a:rPr kumimoji="0" lang="en-GB" altLang="en-US" sz="1400" b="0" i="0" u="none" strike="noStrike" cap="none" normalizeH="0" baseline="0" dirty="0">
                <a:ln>
                  <a:noFill/>
                </a:ln>
                <a:solidFill>
                  <a:schemeClr val="tx1"/>
                </a:solidFill>
                <a:effectLst/>
              </a:rPr>
              <a:t> </a:t>
            </a:r>
          </a:p>
          <a:p>
            <a:pPr marR="0" lvl="0" algn="l" defTabSz="914400" rtl="0" eaLnBrk="0" fontAlgn="base" latinLnBrk="0" hangingPunct="0">
              <a:lnSpc>
                <a:spcPct val="100000"/>
              </a:lnSpc>
              <a:spcBef>
                <a:spcPct val="0"/>
              </a:spcBef>
              <a:spcAft>
                <a:spcPct val="0"/>
              </a:spcAft>
              <a:buClrTx/>
              <a:buSzTx/>
              <a:tabLst/>
            </a:pPr>
            <a:r>
              <a:rPr kumimoji="0" lang="en-GB" altLang="en-US" sz="1000" b="0" i="0" u="none" strike="noStrike" cap="none" normalizeH="0" baseline="0" dirty="0">
                <a:ln>
                  <a:noFill/>
                </a:ln>
                <a:solidFill>
                  <a:schemeClr val="tx1"/>
                </a:solidFill>
                <a:effectLst/>
                <a:latin typeface="Comic Sans MS" panose="030F0902030302020204" pitchFamily="66" charset="0"/>
              </a:rPr>
              <a:t>Our children learn and develop by experimenting , exploring and investigating with a wide range of materials. We offer experience in the following areas :</a:t>
            </a:r>
          </a:p>
          <a:p>
            <a:pPr marR="0" lvl="0" algn="l" defTabSz="914400" rtl="0" eaLnBrk="0" fontAlgn="base" latinLnBrk="0" hangingPunct="0">
              <a:lnSpc>
                <a:spcPct val="100000"/>
              </a:lnSpc>
              <a:spcBef>
                <a:spcPct val="0"/>
              </a:spcBef>
              <a:spcAft>
                <a:spcPct val="0"/>
              </a:spcAft>
              <a:buClrTx/>
              <a:buSzTx/>
              <a:tabLst/>
            </a:pPr>
            <a:endParaRPr kumimoji="0" lang="en-GB" altLang="en-US" sz="1000" b="0" i="0" u="none" strike="noStrike" cap="none" normalizeH="0" baseline="0" dirty="0">
              <a:ln>
                <a:noFill/>
              </a:ln>
              <a:solidFill>
                <a:schemeClr val="tx1"/>
              </a:solidFill>
              <a:effectLst/>
              <a:latin typeface="Comic Sans MS" panose="030F0902030302020204" pitchFamily="66" charset="0"/>
            </a:endParaRPr>
          </a:p>
          <a:p>
            <a:pPr marR="0" lvl="0" algn="l" defTabSz="914400" rtl="0" eaLnBrk="0" fontAlgn="base" latinLnBrk="0" hangingPunct="0">
              <a:lnSpc>
                <a:spcPct val="100000"/>
              </a:lnSpc>
              <a:spcBef>
                <a:spcPct val="0"/>
              </a:spcBef>
              <a:spcAft>
                <a:spcPct val="0"/>
              </a:spcAft>
              <a:buClrTx/>
              <a:buSzTx/>
              <a:tabLst/>
            </a:pPr>
            <a:r>
              <a:rPr kumimoji="0" lang="en-GB" altLang="en-US" sz="1000" i="0" u="none" strike="noStrike" cap="none" normalizeH="0" baseline="0" dirty="0">
                <a:ln>
                  <a:noFill/>
                </a:ln>
                <a:solidFill>
                  <a:schemeClr val="tx1"/>
                </a:solidFill>
                <a:effectLst/>
                <a:latin typeface="Comic Sans MS" panose="030F0902030302020204" pitchFamily="66" charset="0"/>
              </a:rPr>
              <a:t>Number              Quantity.       Space </a:t>
            </a:r>
          </a:p>
          <a:p>
            <a:pPr marR="0" lvl="0" algn="l" defTabSz="914400" rtl="0" eaLnBrk="0" fontAlgn="base" latinLnBrk="0" hangingPunct="0">
              <a:lnSpc>
                <a:spcPct val="100000"/>
              </a:lnSpc>
              <a:spcBef>
                <a:spcPct val="0"/>
              </a:spcBef>
              <a:spcAft>
                <a:spcPct val="0"/>
              </a:spcAft>
              <a:buClrTx/>
              <a:buSzTx/>
              <a:tabLst/>
            </a:pPr>
            <a:r>
              <a:rPr kumimoji="0" lang="en-GB" altLang="en-US" sz="1000" i="0" u="none" strike="noStrike" cap="none" normalizeH="0" baseline="0" dirty="0">
                <a:ln>
                  <a:noFill/>
                </a:ln>
                <a:solidFill>
                  <a:schemeClr val="tx1"/>
                </a:solidFill>
                <a:effectLst/>
                <a:latin typeface="Comic Sans MS" panose="030F0902030302020204" pitchFamily="66" charset="0"/>
              </a:rPr>
              <a:t>Time.                   Size             Shape</a:t>
            </a:r>
          </a:p>
          <a:p>
            <a:pPr marR="0" lvl="0" algn="l" defTabSz="914400" rtl="0" eaLnBrk="0" fontAlgn="base" latinLnBrk="0" hangingPunct="0">
              <a:lnSpc>
                <a:spcPct val="100000"/>
              </a:lnSpc>
              <a:spcBef>
                <a:spcPct val="0"/>
              </a:spcBef>
              <a:spcAft>
                <a:spcPct val="0"/>
              </a:spcAft>
              <a:buClrTx/>
              <a:buSzTx/>
              <a:tabLst/>
            </a:pPr>
            <a:r>
              <a:rPr lang="en-GB" altLang="en-US" sz="1000" dirty="0">
                <a:latin typeface="Comic Sans MS" panose="030F0902030302020204" pitchFamily="66" charset="0"/>
              </a:rPr>
              <a:t>Pattern.              Relationships</a:t>
            </a:r>
          </a:p>
          <a:p>
            <a:pPr marR="0" lvl="0" algn="l" defTabSz="914400" rtl="0" eaLnBrk="0" fontAlgn="base" latinLnBrk="0" hangingPunct="0">
              <a:lnSpc>
                <a:spcPct val="100000"/>
              </a:lnSpc>
              <a:spcBef>
                <a:spcPct val="0"/>
              </a:spcBef>
              <a:spcAft>
                <a:spcPct val="0"/>
              </a:spcAft>
              <a:buClrTx/>
              <a:buSzTx/>
              <a:tabLst/>
            </a:pPr>
            <a:r>
              <a:rPr lang="en-GB" altLang="en-US" sz="1000" dirty="0">
                <a:latin typeface="Comic Sans MS" panose="030F0902030302020204" pitchFamily="66" charset="0"/>
              </a:rPr>
              <a:t>  </a:t>
            </a:r>
          </a:p>
        </p:txBody>
      </p:sp>
      <p:sp>
        <p:nvSpPr>
          <p:cNvPr id="22" name="Text Box 3">
            <a:extLst>
              <a:ext uri="{FF2B5EF4-FFF2-40B4-BE49-F238E27FC236}">
                <a16:creationId xmlns:a16="http://schemas.microsoft.com/office/drawing/2014/main" id="{660EBC66-A27F-914D-AFA7-9064CEF0233E}"/>
              </a:ext>
            </a:extLst>
          </p:cNvPr>
          <p:cNvSpPr txBox="1">
            <a:spLocks noChangeArrowheads="1"/>
          </p:cNvSpPr>
          <p:nvPr/>
        </p:nvSpPr>
        <p:spPr bwMode="auto">
          <a:xfrm>
            <a:off x="4146996" y="1386074"/>
            <a:ext cx="4325319" cy="1418910"/>
          </a:xfrm>
          <a:prstGeom prst="rect">
            <a:avLst/>
          </a:prstGeom>
          <a:solidFill>
            <a:schemeClr val="accent2">
              <a:lumMod val="60000"/>
              <a:lumOff val="4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i="0" u="sng"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The World Around Us</a:t>
            </a:r>
            <a:endParaRPr kumimoji="0" lang="en-GB" altLang="en-US" sz="1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tabLst/>
            </a:pPr>
            <a:r>
              <a:rPr kumimoji="0" lang="en-GB" altLang="en-US" sz="1000" b="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Children are naturally curious about their environment and people around them and we offer a wide variety of experiences. :</a:t>
            </a:r>
          </a:p>
          <a:p>
            <a:pPr marL="0" marR="0" lvl="0" indent="0" algn="l" defTabSz="914400" rtl="0" eaLnBrk="0" fontAlgn="base" latinLnBrk="0" hangingPunct="0">
              <a:lnSpc>
                <a:spcPct val="100000"/>
              </a:lnSpc>
              <a:spcBef>
                <a:spcPct val="0"/>
              </a:spcBef>
              <a:spcAft>
                <a:spcPct val="0"/>
              </a:spcAft>
              <a:buClrTx/>
              <a:buSzTx/>
              <a:tabLst/>
            </a:pPr>
            <a:r>
              <a:rPr kumimoji="0" lang="en-GB" altLang="en-US" sz="100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Making sense of their world</a:t>
            </a:r>
          </a:p>
          <a:p>
            <a:pPr marL="0" marR="0" lvl="0" indent="0" algn="l" defTabSz="914400" rtl="0" eaLnBrk="0" fontAlgn="base" latinLnBrk="0" hangingPunct="0">
              <a:lnSpc>
                <a:spcPct val="100000"/>
              </a:lnSpc>
              <a:spcBef>
                <a:spcPct val="0"/>
              </a:spcBef>
              <a:spcAft>
                <a:spcPct val="0"/>
              </a:spcAft>
              <a:buClrTx/>
              <a:buSzTx/>
              <a:tabLst/>
            </a:pPr>
            <a:r>
              <a:rPr kumimoji="0" lang="en-GB" altLang="en-US" sz="100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Exploration of indoor and outdoor environment</a:t>
            </a:r>
          </a:p>
          <a:p>
            <a:pPr marL="0" marR="0" lvl="0" indent="0" algn="l" defTabSz="914400" rtl="0" eaLnBrk="0" fontAlgn="base" latinLnBrk="0" hangingPunct="0">
              <a:lnSpc>
                <a:spcPct val="100000"/>
              </a:lnSpc>
              <a:spcBef>
                <a:spcPct val="0"/>
              </a:spcBef>
              <a:spcAft>
                <a:spcPct val="0"/>
              </a:spcAft>
              <a:buClrTx/>
              <a:buSzTx/>
              <a:tabLst/>
            </a:pPr>
            <a:r>
              <a:rPr lang="en-GB" altLang="en-US" sz="1000" dirty="0">
                <a:latin typeface="Comic Sans MS" panose="030F0902030302020204" pitchFamily="66" charset="0"/>
              </a:rPr>
              <a:t>Understanding of themselves, their families , immediate surroundings and wider world </a:t>
            </a:r>
          </a:p>
          <a:p>
            <a:pPr marL="0" marR="0" lvl="0" indent="0" algn="l" defTabSz="914400" rtl="0" eaLnBrk="0" fontAlgn="base" latinLnBrk="0" hangingPunct="0">
              <a:lnSpc>
                <a:spcPct val="100000"/>
              </a:lnSpc>
              <a:spcBef>
                <a:spcPct val="0"/>
              </a:spcBef>
              <a:spcAft>
                <a:spcPct val="0"/>
              </a:spcAft>
              <a:buClrTx/>
              <a:buSzTx/>
              <a:tabLst/>
            </a:pPr>
            <a:r>
              <a:rPr kumimoji="0" lang="en-GB" altLang="en-US" sz="1000" i="0" u="none" strike="noStrike" cap="none" normalizeH="0" baseline="0" dirty="0">
                <a:ln>
                  <a:noFill/>
                </a:ln>
                <a:solidFill>
                  <a:schemeClr val="tx1"/>
                </a:solidFill>
                <a:effectLst/>
                <a:latin typeface="Comic Sans MS" panose="030F0902030302020204" pitchFamily="66" charset="0"/>
              </a:rPr>
              <a:t>Healthy Eating </a:t>
            </a:r>
          </a:p>
          <a:p>
            <a:pPr marL="0" marR="0" lvl="0" indent="0" algn="l" defTabSz="914400" rtl="0" eaLnBrk="0" fontAlgn="base" latinLnBrk="0" hangingPunct="0">
              <a:lnSpc>
                <a:spcPct val="100000"/>
              </a:lnSpc>
              <a:spcBef>
                <a:spcPct val="0"/>
              </a:spcBef>
              <a:spcAft>
                <a:spcPct val="0"/>
              </a:spcAft>
              <a:buClrTx/>
              <a:buSzTx/>
              <a:tabLst/>
            </a:pPr>
            <a:endParaRPr kumimoji="0" lang="en-GB" altLang="en-US" sz="1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4">
            <a:extLst>
              <a:ext uri="{FF2B5EF4-FFF2-40B4-BE49-F238E27FC236}">
                <a16:creationId xmlns:a16="http://schemas.microsoft.com/office/drawing/2014/main" id="{DD167753-B4B5-9349-BD5E-E50BAEAA6592}"/>
              </a:ext>
            </a:extLst>
          </p:cNvPr>
          <p:cNvSpPr txBox="1">
            <a:spLocks noChangeArrowheads="1"/>
          </p:cNvSpPr>
          <p:nvPr/>
        </p:nvSpPr>
        <p:spPr bwMode="auto">
          <a:xfrm>
            <a:off x="349561" y="2950157"/>
            <a:ext cx="3637024" cy="1512167"/>
          </a:xfrm>
          <a:prstGeom prst="rect">
            <a:avLst/>
          </a:prstGeom>
          <a:solidFill>
            <a:srgbClr val="FF008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sng"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Personal, Social &amp; Emotional </a:t>
            </a:r>
            <a:endParaRPr kumimoji="0" lang="en-GB" altLang="en-US" sz="1400" b="1" i="0" u="none" strike="noStrike" cap="none" normalizeH="0" baseline="0" dirty="0">
              <a:ln>
                <a:noFill/>
              </a:ln>
              <a:solidFill>
                <a:schemeClr val="tx1"/>
              </a:solidFill>
              <a:effectLst/>
            </a:endParaRPr>
          </a:p>
          <a:p>
            <a:pPr lvl="0"/>
            <a:r>
              <a:rPr lang="en-GB" altLang="en-US" sz="1050" b="1" dirty="0">
                <a:latin typeface="Comic Sans MS" panose="030F0902030302020204" pitchFamily="66" charset="0"/>
              </a:rPr>
              <a:t> T</a:t>
            </a:r>
            <a:r>
              <a:rPr lang="en-GB" altLang="en-US" sz="1050" dirty="0">
                <a:latin typeface="Comic Sans MS" panose="030F0902030302020204" pitchFamily="66" charset="0"/>
              </a:rPr>
              <a:t>his area is of utmost importance in all aspects of a   child’s life  A child’s emotional well being                                </a:t>
            </a:r>
          </a:p>
          <a:p>
            <a:pPr lvl="0"/>
            <a:r>
              <a:rPr lang="en-GB" altLang="en-US" sz="1050" dirty="0">
                <a:latin typeface="Comic Sans MS" panose="030F0902030302020204" pitchFamily="66" charset="0"/>
              </a:rPr>
              <a:t>  Respect                Creative Independence</a:t>
            </a:r>
          </a:p>
          <a:p>
            <a:pPr lvl="0"/>
            <a:r>
              <a:rPr lang="en-GB" altLang="en-US" sz="1050" dirty="0">
                <a:latin typeface="Comic Sans MS" panose="030F0902030302020204" pitchFamily="66" charset="0"/>
              </a:rPr>
              <a:t>  Emotions               Positive Behaviour</a:t>
            </a:r>
          </a:p>
          <a:p>
            <a:pPr lvl="0"/>
            <a:r>
              <a:rPr lang="en-GB" altLang="en-US" sz="1050" dirty="0">
                <a:latin typeface="Comic Sans MS" panose="030F0902030302020204" pitchFamily="66" charset="0"/>
              </a:rPr>
              <a:t>  Learning how to self regulate</a:t>
            </a:r>
          </a:p>
          <a:p>
            <a:pPr lvl="0"/>
            <a:r>
              <a:rPr lang="en-GB" altLang="en-US" sz="1050" dirty="0">
                <a:latin typeface="Comic Sans MS" panose="030F0902030302020204" pitchFamily="66" charset="0"/>
              </a:rPr>
              <a:t>  Developing a positive disposition to learn </a:t>
            </a:r>
          </a:p>
          <a:p>
            <a:r>
              <a:rPr kumimoji="0" lang="en-GB" altLang="en-US" sz="1050" i="0" u="none" strike="noStrike" cap="none" normalizeH="0" baseline="0" dirty="0">
                <a:ln>
                  <a:noFill/>
                </a:ln>
                <a:solidFill>
                  <a:schemeClr val="tx1"/>
                </a:solidFill>
                <a:effectLst/>
                <a:latin typeface="Comic Sans MS" panose="030F0902030302020204" pitchFamily="66" charset="0"/>
              </a:rPr>
              <a:t>  </a:t>
            </a:r>
            <a:r>
              <a:rPr lang="en-GB" altLang="en-US" sz="1050" dirty="0">
                <a:latin typeface="Comic Sans MS" panose="030F0902030302020204" pitchFamily="66" charset="0"/>
              </a:rPr>
              <a:t>Relationships</a:t>
            </a:r>
          </a:p>
          <a:p>
            <a:pPr lvl="0"/>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4" name="Text Box 6">
            <a:extLst>
              <a:ext uri="{FF2B5EF4-FFF2-40B4-BE49-F238E27FC236}">
                <a16:creationId xmlns:a16="http://schemas.microsoft.com/office/drawing/2014/main" id="{972AC9C8-CF2C-0F47-BDC6-4B1E4A4006CA}"/>
              </a:ext>
            </a:extLst>
          </p:cNvPr>
          <p:cNvSpPr txBox="1">
            <a:spLocks noChangeArrowheads="1"/>
          </p:cNvSpPr>
          <p:nvPr/>
        </p:nvSpPr>
        <p:spPr bwMode="auto">
          <a:xfrm>
            <a:off x="4146997" y="2958908"/>
            <a:ext cx="4367610" cy="1503416"/>
          </a:xfrm>
          <a:prstGeom prst="rect">
            <a:avLst/>
          </a:prstGeom>
          <a:solidFill>
            <a:srgbClr val="66FF66"/>
          </a:solidFill>
          <a:ln w="9525">
            <a:solidFill>
              <a:srgbClr val="000000"/>
            </a:solidFill>
            <a:miter lim="800000"/>
            <a:headEnd/>
            <a:tailEnd/>
          </a:ln>
          <a:effectLst>
            <a:outerShdw dist="38100" dir="2700000" algn="tl" rotWithShape="0">
              <a:srgbClr val="008040">
                <a:alpha val="42999"/>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i="0" u="sng"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The Arts</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000" dirty="0">
                <a:latin typeface="Comic Sans MS" panose="030F0902030302020204" pitchFamily="66" charset="0"/>
              </a:rPr>
              <a:t>We see art as a pleasurable sensory experience that allows children to freely express themselves. We focus very much on the process rather than the product. Experiences in these areas are a natural means of communication and learning for our children. Children can be creatively through </a:t>
            </a:r>
            <a:endParaRPr kumimoji="0" lang="en-GB" altLang="en-US" sz="1000" i="0" strike="noStrike" cap="none" normalizeH="0" baseline="0" dirty="0">
              <a:ln>
                <a:noFill/>
              </a:ln>
              <a:solidFill>
                <a:schemeClr val="tx1"/>
              </a:solidFill>
              <a:effectLst/>
            </a:endParaRPr>
          </a:p>
          <a:p>
            <a:pPr marL="0" marR="0" lvl="0" indent="0" algn="l" defTabSz="914400" rtl="0" eaLnBrk="0" fontAlgn="base" latinLnBrk="0" hangingPunct="0">
              <a:spcBef>
                <a:spcPct val="0"/>
              </a:spcBef>
              <a:spcAft>
                <a:spcPct val="0"/>
              </a:spcAft>
              <a:buClrTx/>
              <a:buSzTx/>
              <a:buFontTx/>
              <a:buNone/>
              <a:tabLst/>
            </a:pPr>
            <a:r>
              <a:rPr kumimoji="0" lang="en-GB" altLang="en-US" sz="1050" b="1" i="0" u="none" strike="noStrike" cap="none" normalizeH="0" baseline="0" dirty="0">
                <a:ln>
                  <a:noFill/>
                </a:ln>
                <a:solidFill>
                  <a:schemeClr val="tx1"/>
                </a:solidFill>
                <a:effectLst/>
                <a:latin typeface="Comic Sans MS" panose="030F0902030302020204" pitchFamily="66" charset="0"/>
              </a:rPr>
              <a:t>Art and Design     Dance.             Music </a:t>
            </a:r>
          </a:p>
          <a:p>
            <a:pPr marL="0" marR="0" lvl="0" indent="0" algn="l" defTabSz="914400" rtl="0" eaLnBrk="0" fontAlgn="base" latinLnBrk="0" hangingPunct="0">
              <a:spcBef>
                <a:spcPct val="0"/>
              </a:spcBef>
              <a:spcAft>
                <a:spcPct val="0"/>
              </a:spcAft>
              <a:buClrTx/>
              <a:buSzTx/>
              <a:buFontTx/>
              <a:buNone/>
              <a:tabLst/>
            </a:pPr>
            <a:endParaRPr kumimoji="0" lang="en-GB" altLang="en-US" sz="800" b="1" i="0" u="none" strike="noStrike" cap="none" normalizeH="0" baseline="0" dirty="0">
              <a:ln>
                <a:noFill/>
              </a:ln>
              <a:solidFill>
                <a:schemeClr val="tx1"/>
              </a:solidFill>
              <a:effectLst/>
              <a:latin typeface="Comic Sans MS" panose="030F0902030302020204" pitchFamily="66" charset="0"/>
            </a:endParaRPr>
          </a:p>
          <a:p>
            <a:pPr eaLnBrk="0" fontAlgn="base" hangingPunct="0">
              <a:spcBef>
                <a:spcPct val="0"/>
              </a:spcBef>
              <a:spcAft>
                <a:spcPct val="0"/>
              </a:spcAft>
            </a:pPr>
            <a:r>
              <a:rPr lang="en-GB" altLang="en-US" sz="1050" b="1" dirty="0">
                <a:latin typeface="Comic Sans MS" panose="030F0902030302020204" pitchFamily="66" charset="0"/>
              </a:rPr>
              <a:t>Drama                   Movement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000" b="1" dirty="0">
              <a:latin typeface="Comic Sans MS" panose="030F0902030302020204" pitchFamily="66" charset="0"/>
            </a:endParaRPr>
          </a:p>
        </p:txBody>
      </p:sp>
      <p:sp>
        <p:nvSpPr>
          <p:cNvPr id="25" name="Text Box 7">
            <a:extLst>
              <a:ext uri="{FF2B5EF4-FFF2-40B4-BE49-F238E27FC236}">
                <a16:creationId xmlns:a16="http://schemas.microsoft.com/office/drawing/2014/main" id="{71CE15C5-64D0-9E42-B158-D2B023C231A3}"/>
              </a:ext>
            </a:extLst>
          </p:cNvPr>
          <p:cNvSpPr txBox="1">
            <a:spLocks noChangeArrowheads="1"/>
          </p:cNvSpPr>
          <p:nvPr/>
        </p:nvSpPr>
        <p:spPr bwMode="auto">
          <a:xfrm>
            <a:off x="341954" y="4607497"/>
            <a:ext cx="3644631" cy="1524740"/>
          </a:xfrm>
          <a:prstGeom prst="rec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i="0" u="sng"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Physical development</a:t>
            </a:r>
            <a:endParaRPr kumimoji="0" lang="en-GB" altLang="en-US" sz="1400" i="0" u="none" strike="noStrike" cap="none" normalizeH="0" baseline="0" dirty="0">
              <a:ln>
                <a:noFill/>
              </a:ln>
              <a:solidFill>
                <a:schemeClr val="tx1"/>
              </a:solidFill>
              <a:effectLst/>
            </a:endParaRPr>
          </a:p>
          <a:p>
            <a:pPr lvl="0"/>
            <a:r>
              <a:rPr lang="en-GB" altLang="en-US" sz="1200" dirty="0">
                <a:latin typeface="Comic Sans MS" panose="030F0902030302020204" pitchFamily="66" charset="0"/>
              </a:rPr>
              <a:t>Children enjoy  to revel in freedom of movement and in play that is inventive, stimulating</a:t>
            </a:r>
          </a:p>
          <a:p>
            <a:pPr lvl="0"/>
            <a:r>
              <a:rPr lang="en-GB" altLang="en-US" sz="1200" dirty="0">
                <a:latin typeface="Comic Sans MS" panose="030F0902030302020204" pitchFamily="66" charset="0"/>
              </a:rPr>
              <a:t>Gross motor skills are nurtured ,not only because they are important for long term health and wellbeing but they support physical and cognitive development.</a:t>
            </a:r>
          </a:p>
          <a:p>
            <a:pPr lvl="0"/>
            <a:endParaRPr lang="en-GB" altLang="en-US" sz="1200" dirty="0">
              <a:latin typeface="Comic Sans MS" panose="030F09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 Box 8">
            <a:extLst>
              <a:ext uri="{FF2B5EF4-FFF2-40B4-BE49-F238E27FC236}">
                <a16:creationId xmlns:a16="http://schemas.microsoft.com/office/drawing/2014/main" id="{17023334-EB31-E641-A2FC-0C3B06C0488F}"/>
              </a:ext>
            </a:extLst>
          </p:cNvPr>
          <p:cNvSpPr txBox="1">
            <a:spLocks noChangeArrowheads="1"/>
          </p:cNvSpPr>
          <p:nvPr/>
        </p:nvSpPr>
        <p:spPr bwMode="auto">
          <a:xfrm>
            <a:off x="4146997" y="4612224"/>
            <a:ext cx="4403633" cy="1515985"/>
          </a:xfrm>
          <a:prstGeom prst="rect">
            <a:avLst/>
          </a:prstGeom>
          <a:solidFill>
            <a:srgbClr val="FF8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i="0" u="sng" strike="noStrike" cap="none" normalizeH="0" baseline="0" dirty="0">
                <a:ln>
                  <a:noFill/>
                </a:ln>
                <a:solidFill>
                  <a:schemeClr val="tx1"/>
                </a:solidFill>
                <a:effectLst/>
                <a:latin typeface="Comic Sans MS" panose="030F0902030302020204" pitchFamily="66" charset="0"/>
                <a:ea typeface="Times New Roman" panose="02020603050405020304" pitchFamily="18" charset="0"/>
              </a:rPr>
              <a:t>Language Development</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200" dirty="0">
                <a:latin typeface="Comic Sans MS" panose="030F0902030302020204" pitchFamily="66" charset="0"/>
              </a:rPr>
              <a:t>Language development is crucial to living and learning  to communicate with others to share and express feelings, to give understand ideas and develop thoughts. We offer experiences in: </a:t>
            </a:r>
            <a:r>
              <a:rPr kumimoji="0" lang="en-US" altLang="en-US" sz="1200" i="0" u="none" strike="noStrike" cap="none" normalizeH="0" baseline="0" dirty="0">
                <a:ln>
                  <a:noFill/>
                </a:ln>
                <a:solidFill>
                  <a:schemeClr val="tx1"/>
                </a:solidFill>
                <a:effectLst/>
                <a:latin typeface="Comic Sans MS" panose="030F0902030302020204" pitchFamily="66" charset="0"/>
              </a:rPr>
              <a:t>Listening, communication</a:t>
            </a:r>
            <a:r>
              <a:rPr lang="en-US" altLang="en-US" sz="1200" dirty="0">
                <a:latin typeface="Comic Sans MS" panose="030F0902030302020204" pitchFamily="66" charset="0"/>
              </a:rPr>
              <a:t>, awareness of text  and Pre-writing</a:t>
            </a:r>
            <a:endParaRPr kumimoji="0" lang="en-US" altLang="en-US" sz="1200" i="0" u="none" strike="noStrike" cap="none" normalizeH="0" baseline="0" dirty="0">
              <a:ln>
                <a:noFill/>
              </a:ln>
              <a:solidFill>
                <a:schemeClr val="tx1"/>
              </a:solidFill>
              <a:effectLst/>
              <a:latin typeface="Comic Sans MS" panose="030F0902030302020204" pitchFamily="66" charset="0"/>
            </a:endParaRPr>
          </a:p>
        </p:txBody>
      </p:sp>
      <p:sp>
        <p:nvSpPr>
          <p:cNvPr id="27" name="Rectangle 19">
            <a:extLst>
              <a:ext uri="{FF2B5EF4-FFF2-40B4-BE49-F238E27FC236}">
                <a16:creationId xmlns:a16="http://schemas.microsoft.com/office/drawing/2014/main" id="{B89F3AFE-CBFA-774B-A60D-88AFDC02FB9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8" name="Rectangle 22">
            <a:extLst>
              <a:ext uri="{FF2B5EF4-FFF2-40B4-BE49-F238E27FC236}">
                <a16:creationId xmlns:a16="http://schemas.microsoft.com/office/drawing/2014/main" id="{E7E5398B-A22E-EB45-BFA4-A5890B1A90D0}"/>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591339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1560" y="266497"/>
            <a:ext cx="7520940" cy="653752"/>
          </a:xfrm>
        </p:spPr>
        <p:txBody>
          <a:bodyPr>
            <a:normAutofit fontScale="90000"/>
          </a:bodyPr>
          <a:lstStyle/>
          <a:p>
            <a:pPr algn="ctr"/>
            <a:r>
              <a:rPr lang="en-US" sz="2400" dirty="0" err="1">
                <a:solidFill>
                  <a:srgbClr val="002060"/>
                </a:solidFill>
                <a:latin typeface="Comic Sans MS"/>
              </a:rPr>
              <a:t>ReSTART</a:t>
            </a:r>
            <a:r>
              <a:rPr lang="en-US" sz="2400" dirty="0">
                <a:solidFill>
                  <a:srgbClr val="002060"/>
                </a:solidFill>
                <a:latin typeface="Comic Sans MS"/>
              </a:rPr>
              <a:t> INFORMATION</a:t>
            </a:r>
            <a:br>
              <a:rPr lang="en-US" i="1" dirty="0">
                <a:solidFill>
                  <a:srgbClr val="002060"/>
                </a:solidFill>
              </a:rPr>
            </a:br>
            <a:endParaRPr lang="en-GB" dirty="0">
              <a:solidFill>
                <a:srgbClr val="002060"/>
              </a:solidFill>
            </a:endParaRPr>
          </a:p>
        </p:txBody>
      </p:sp>
      <p:sp>
        <p:nvSpPr>
          <p:cNvPr id="6" name="Content Placeholder 2"/>
          <p:cNvSpPr>
            <a:spLocks noGrp="1"/>
          </p:cNvSpPr>
          <p:nvPr>
            <p:ph idx="1"/>
          </p:nvPr>
        </p:nvSpPr>
        <p:spPr>
          <a:xfrm>
            <a:off x="260268" y="764704"/>
            <a:ext cx="8416188" cy="4114362"/>
          </a:xfrm>
        </p:spPr>
        <p:txBody>
          <a:bodyPr>
            <a:noAutofit/>
          </a:bodyPr>
          <a:lstStyle/>
          <a:p>
            <a:pPr marL="285750" indent="-285750">
              <a:buFont typeface="Arial" panose="020B0604020202020204" pitchFamily="34" charset="0"/>
              <a:buChar char="•"/>
            </a:pPr>
            <a:endParaRPr lang="en-GB" b="0">
              <a:latin typeface="Comic Sans MS" pitchFamily="66" charset="0"/>
              <a:cs typeface="Aharoni" pitchFamily="2" charset="-79"/>
            </a:endParaRPr>
          </a:p>
          <a:p>
            <a:pPr marL="285750" indent="-285750">
              <a:buFont typeface="Arial" panose="020B0604020202020204" pitchFamily="34" charset="0"/>
              <a:buChar char="•"/>
            </a:pPr>
            <a:r>
              <a:rPr lang="en-GB" b="0">
                <a:latin typeface="Comic Sans MS" pitchFamily="66" charset="0"/>
                <a:cs typeface="Aharoni" pitchFamily="2" charset="-79"/>
              </a:rPr>
              <a:t>Covid-19 continues to have profound implications for society and throughout our journey we will continue to follow advice from the PHA, The Department of Education and the EA ,guidance will support us to adjust and adapt any plans and procedures for our nursery that we need to implement to ensure we safeguard everyone in our care. </a:t>
            </a:r>
          </a:p>
          <a:p>
            <a:pPr marL="285750" indent="-285750">
              <a:buFont typeface="Arial" panose="020B0604020202020204" pitchFamily="34" charset="0"/>
              <a:buChar char="•"/>
            </a:pPr>
            <a:r>
              <a:rPr lang="en-GB" b="0">
                <a:latin typeface="Comic Sans MS" pitchFamily="66" charset="0"/>
                <a:cs typeface="Aharoni" pitchFamily="2" charset="-79"/>
              </a:rPr>
              <a:t>Please ensure you read all </a:t>
            </a:r>
            <a:r>
              <a:rPr lang="en-GB" b="0" err="1">
                <a:latin typeface="Comic Sans MS" pitchFamily="66" charset="0"/>
                <a:cs typeface="Aharoni" pitchFamily="2" charset="-79"/>
              </a:rPr>
              <a:t>Covid</a:t>
            </a:r>
            <a:r>
              <a:rPr lang="en-GB" b="0">
                <a:latin typeface="Comic Sans MS" pitchFamily="66" charset="0"/>
                <a:cs typeface="Aharoni" pitchFamily="2" charset="-79"/>
              </a:rPr>
              <a:t> related documentation that has already been sent or will be continued to be shared.</a:t>
            </a:r>
          </a:p>
          <a:p>
            <a:pPr marL="285750" indent="-285750">
              <a:buFont typeface="Arial" panose="020B0604020202020204" pitchFamily="34" charset="0"/>
              <a:buChar char="•"/>
            </a:pPr>
            <a:r>
              <a:rPr lang="en-GB" b="0">
                <a:latin typeface="Comic Sans MS" pitchFamily="66" charset="0"/>
                <a:cs typeface="Aharoni" pitchFamily="2" charset="-79"/>
              </a:rPr>
              <a:t>This is a learning curve for us all but rest assured you can be confident and secure in the knowledge that we have a very strong team in Good Shepherd Nursery School and we will endeavour to keep everyone safe. Communication will be key for our partnership.</a:t>
            </a:r>
          </a:p>
          <a:p>
            <a:pPr marL="285750" indent="-285750">
              <a:buFont typeface="Arial" panose="020B0604020202020204" pitchFamily="34" charset="0"/>
              <a:buChar char="•"/>
            </a:pPr>
            <a:r>
              <a:rPr lang="en-GB" b="0">
                <a:latin typeface="Comic Sans MS" pitchFamily="66" charset="0"/>
                <a:cs typeface="Aharoni" pitchFamily="2" charset="-79"/>
              </a:rPr>
              <a:t>We are depending on everyone’s support in adhering to our new procedures and intend to keep all lines of communication open so we can move forward harmoniously</a:t>
            </a:r>
            <a:r>
              <a:rPr lang="en-GB">
                <a:latin typeface="Comic Sans MS" pitchFamily="66" charset="0"/>
                <a:cs typeface="Aharoni" pitchFamily="2" charset="-79"/>
              </a:rPr>
              <a:t>.</a:t>
            </a:r>
          </a:p>
        </p:txBody>
      </p:sp>
      <p:pic>
        <p:nvPicPr>
          <p:cNvPr id="5" name="Picture 4">
            <a:extLst>
              <a:ext uri="{FF2B5EF4-FFF2-40B4-BE49-F238E27FC236}">
                <a16:creationId xmlns:a16="http://schemas.microsoft.com/office/drawing/2014/main" id="{74C6BC6A-179C-3845-B35F-3288B0E3038A}"/>
              </a:ext>
            </a:extLst>
          </p:cNvPr>
          <p:cNvPicPr>
            <a:picLocks noChangeAspect="1"/>
          </p:cNvPicPr>
          <p:nvPr/>
        </p:nvPicPr>
        <p:blipFill>
          <a:blip r:embed="rId2"/>
          <a:stretch>
            <a:fillRect/>
          </a:stretch>
        </p:blipFill>
        <p:spPr>
          <a:xfrm>
            <a:off x="467544" y="4879066"/>
            <a:ext cx="8208912" cy="1986756"/>
          </a:xfrm>
          <a:prstGeom prst="rect">
            <a:avLst/>
          </a:prstGeom>
        </p:spPr>
      </p:pic>
    </p:spTree>
    <p:extLst>
      <p:ext uri="{BB962C8B-B14F-4D97-AF65-F5344CB8AC3E}">
        <p14:creationId xmlns:p14="http://schemas.microsoft.com/office/powerpoint/2010/main" val="2646772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444565"/>
            <a:ext cx="5261208" cy="536163"/>
          </a:xfrm>
        </p:spPr>
        <p:txBody>
          <a:bodyPr/>
          <a:lstStyle/>
          <a:p>
            <a:r>
              <a:rPr lang="en-GB" sz="2200">
                <a:solidFill>
                  <a:srgbClr val="0070C0"/>
                </a:solidFill>
                <a:latin typeface="Comic Sans MS" panose="030F0902030302020204" pitchFamily="66" charset="0"/>
              </a:rPr>
              <a:t>SUPPORTING OUR CHILDREN</a:t>
            </a:r>
          </a:p>
        </p:txBody>
      </p:sp>
      <p:sp>
        <p:nvSpPr>
          <p:cNvPr id="3" name="Content Placeholder 2"/>
          <p:cNvSpPr>
            <a:spLocks noGrp="1"/>
          </p:cNvSpPr>
          <p:nvPr>
            <p:ph idx="1"/>
          </p:nvPr>
        </p:nvSpPr>
        <p:spPr/>
        <p:txBody>
          <a:bodyPr>
            <a:normAutofit fontScale="77500" lnSpcReduction="20000"/>
          </a:bodyPr>
          <a:lstStyle/>
          <a:p>
            <a:endParaRPr lang="en-GB" dirty="0"/>
          </a:p>
          <a:p>
            <a:pPr>
              <a:buFont typeface="Arial" panose="020B0604020202020204" pitchFamily="34" charset="0"/>
              <a:buChar char="•"/>
            </a:pPr>
            <a:r>
              <a:rPr lang="en-GB" sz="1500" b="0" dirty="0">
                <a:latin typeface="Comic Sans MS" panose="030F0902030302020204" pitchFamily="66" charset="0"/>
              </a:rPr>
              <a:t>We must work together to ensure this is a positive, exciting experience for our children. We know that after prolonged periods of lockdown many of the children will be anxious and worried and we will implement a range of strategies and opportunities to build on their general happiness and confidence and focus on a recovery curriculum with strategies for self-regulation</a:t>
            </a:r>
          </a:p>
          <a:p>
            <a:pPr>
              <a:buFont typeface="Arial" panose="020B0604020202020204" pitchFamily="34" charset="0"/>
              <a:buChar char="•"/>
            </a:pPr>
            <a:r>
              <a:rPr lang="en-GB" sz="1500" b="0" dirty="0">
                <a:latin typeface="Comic Sans MS" panose="030F0902030302020204" pitchFamily="66" charset="0"/>
              </a:rPr>
              <a:t>It is our intention that our pre-school children have a safe, play-based learning experience, appropriate for their age and stage of development, in line with the NI Curricular Guidance for Pre-School Education. </a:t>
            </a:r>
          </a:p>
          <a:p>
            <a:pPr marL="285750" indent="-285750">
              <a:buFont typeface="Arial" panose="020B0604020202020204" pitchFamily="34" charset="0"/>
              <a:buChar char="•"/>
            </a:pPr>
            <a:r>
              <a:rPr lang="en-GB" sz="1500" b="0" dirty="0">
                <a:latin typeface="Comic Sans MS" panose="030F0902030302020204" pitchFamily="66" charset="0"/>
              </a:rPr>
              <a:t>We continue to our revise (depending on situation ) settling in procedures/routines that will focus on the child, building confidence and offering opportunities to have fun and feel content. </a:t>
            </a:r>
          </a:p>
          <a:p>
            <a:pPr marL="285750" indent="-285750">
              <a:buFont typeface="Arial" panose="020B0604020202020204" pitchFamily="34" charset="0"/>
              <a:buChar char="•"/>
            </a:pPr>
            <a:r>
              <a:rPr lang="en-GB" sz="1500" b="0" dirty="0">
                <a:latin typeface="Comic Sans MS" panose="030F0902030302020204" pitchFamily="66" charset="0"/>
              </a:rPr>
              <a:t>We will support the children’s well being with a major thrust on activities that develop their personal, social and emotional skills whilst allowing them to feel safe and secure in our welcoming and comforting environment</a:t>
            </a:r>
            <a:r>
              <a:rPr lang="en-GB" sz="1500" dirty="0">
                <a:latin typeface="Comic Sans MS" panose="030F0902030302020204" pitchFamily="66" charset="0"/>
              </a:rPr>
              <a:t>.</a:t>
            </a:r>
          </a:p>
          <a:p>
            <a:pPr marL="285750" indent="-285750">
              <a:buFont typeface="Arial" panose="020B0604020202020204" pitchFamily="34" charset="0"/>
              <a:buChar char="•"/>
            </a:pPr>
            <a:r>
              <a:rPr lang="en-GB" sz="1500" b="0" dirty="0">
                <a:latin typeface="Comic Sans MS" panose="030F0902030302020204" pitchFamily="66" charset="0"/>
              </a:rPr>
              <a:t>Remote learning will be supported for any children who is  unable to attend e.g. those advised not to attend for medical reasons. Good Shepherd Nursery School is prepared for the delivery of remote learning in the event of local or wider school closures, or that a class or group of pupils need to self-isolate. </a:t>
            </a:r>
          </a:p>
          <a:p>
            <a:pPr marL="285750" indent="-285750">
              <a:buFont typeface="Arial" panose="020B0604020202020204" pitchFamily="34" charset="0"/>
              <a:buChar char="•"/>
            </a:pPr>
            <a:endParaRPr lang="en-GB" sz="1500" dirty="0">
              <a:latin typeface="Comic Sans MS" panose="030F0902030302020204" pitchFamily="66" charset="0"/>
            </a:endParaRPr>
          </a:p>
        </p:txBody>
      </p:sp>
      <p:pic>
        <p:nvPicPr>
          <p:cNvPr id="4" name="Picture 3">
            <a:extLst>
              <a:ext uri="{FF2B5EF4-FFF2-40B4-BE49-F238E27FC236}">
                <a16:creationId xmlns:a16="http://schemas.microsoft.com/office/drawing/2014/main" id="{EBD29E36-2CB3-FE4F-B143-250EA3DD1742}"/>
              </a:ext>
            </a:extLst>
          </p:cNvPr>
          <p:cNvPicPr>
            <a:picLocks noChangeAspect="1"/>
          </p:cNvPicPr>
          <p:nvPr/>
        </p:nvPicPr>
        <p:blipFill>
          <a:blip r:embed="rId2"/>
          <a:stretch>
            <a:fillRect/>
          </a:stretch>
        </p:blipFill>
        <p:spPr>
          <a:xfrm>
            <a:off x="2771800" y="5336540"/>
            <a:ext cx="3456384" cy="1155700"/>
          </a:xfrm>
          <a:prstGeom prst="rect">
            <a:avLst/>
          </a:prstGeom>
        </p:spPr>
      </p:pic>
      <p:pic>
        <p:nvPicPr>
          <p:cNvPr id="6" name="Picture 5">
            <a:extLst>
              <a:ext uri="{FF2B5EF4-FFF2-40B4-BE49-F238E27FC236}">
                <a16:creationId xmlns:a16="http://schemas.microsoft.com/office/drawing/2014/main" id="{6B4C5075-B441-5D4F-866E-17B9211BE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302" y="301278"/>
            <a:ext cx="1136639" cy="1039490"/>
          </a:xfrm>
          <a:prstGeom prst="rect">
            <a:avLst/>
          </a:prstGeom>
        </p:spPr>
      </p:pic>
      <p:pic>
        <p:nvPicPr>
          <p:cNvPr id="8" name="Picture 7">
            <a:extLst>
              <a:ext uri="{FF2B5EF4-FFF2-40B4-BE49-F238E27FC236}">
                <a16:creationId xmlns:a16="http://schemas.microsoft.com/office/drawing/2014/main" id="{E5162F70-1BE9-B44A-81A1-45883EDFC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5336540"/>
            <a:ext cx="1752600" cy="1155700"/>
          </a:xfrm>
          <a:prstGeom prst="rect">
            <a:avLst/>
          </a:prstGeom>
        </p:spPr>
      </p:pic>
      <p:pic>
        <p:nvPicPr>
          <p:cNvPr id="10" name="Picture 9">
            <a:extLst>
              <a:ext uri="{FF2B5EF4-FFF2-40B4-BE49-F238E27FC236}">
                <a16:creationId xmlns:a16="http://schemas.microsoft.com/office/drawing/2014/main" id="{F3022250-3A83-CB45-9F1F-53AB2C0E9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69" y="234982"/>
            <a:ext cx="2286000" cy="889000"/>
          </a:xfrm>
          <a:prstGeom prst="rect">
            <a:avLst/>
          </a:prstGeom>
        </p:spPr>
      </p:pic>
      <p:pic>
        <p:nvPicPr>
          <p:cNvPr id="12" name="Picture 11">
            <a:extLst>
              <a:ext uri="{FF2B5EF4-FFF2-40B4-BE49-F238E27FC236}">
                <a16:creationId xmlns:a16="http://schemas.microsoft.com/office/drawing/2014/main" id="{E74377FD-309E-F848-97FF-54A55DAF88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5200" y="5179255"/>
            <a:ext cx="1562100" cy="1295400"/>
          </a:xfrm>
          <a:prstGeom prst="rect">
            <a:avLst/>
          </a:prstGeom>
        </p:spPr>
      </p:pic>
    </p:spTree>
    <p:extLst>
      <p:ext uri="{BB962C8B-B14F-4D97-AF65-F5344CB8AC3E}">
        <p14:creationId xmlns:p14="http://schemas.microsoft.com/office/powerpoint/2010/main" val="1783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200" b="1" dirty="0">
                <a:solidFill>
                  <a:srgbClr val="002060"/>
                </a:solidFill>
                <a:latin typeface="Comic Sans MS"/>
                <a:cs typeface="Comic Sans MS"/>
              </a:rPr>
              <a:t>OPEN DAY</a:t>
            </a:r>
          </a:p>
        </p:txBody>
      </p:sp>
      <p:sp>
        <p:nvSpPr>
          <p:cNvPr id="3" name="Content Placeholder 2"/>
          <p:cNvSpPr>
            <a:spLocks noGrp="1"/>
          </p:cNvSpPr>
          <p:nvPr>
            <p:ph idx="1"/>
          </p:nvPr>
        </p:nvSpPr>
        <p:spPr>
          <a:xfrm>
            <a:off x="822960" y="1089844"/>
            <a:ext cx="7520940" cy="3579849"/>
          </a:xfrm>
        </p:spPr>
        <p:txBody>
          <a:bodyPr>
            <a:normAutofit/>
          </a:bodyPr>
          <a:lstStyle/>
          <a:p>
            <a:pPr marL="0" indent="0" algn="ctr"/>
            <a:endParaRPr lang="en-GB" sz="1400" b="0" dirty="0">
              <a:latin typeface="Comic Sans MS" pitchFamily="66" charset="0"/>
              <a:cs typeface="Aharoni" pitchFamily="2" charset="-79"/>
            </a:endParaRPr>
          </a:p>
          <a:p>
            <a:pPr marL="285750" indent="-285750" algn="ctr">
              <a:buFont typeface="Arial" panose="020B0604020202020204" pitchFamily="34" charset="0"/>
              <a:buChar char="•"/>
            </a:pPr>
            <a:r>
              <a:rPr lang="en-GB" sz="1500" b="0" dirty="0">
                <a:latin typeface="Comic Sans MS" pitchFamily="66" charset="0"/>
                <a:cs typeface="Aharoni" pitchFamily="2" charset="-79"/>
              </a:rPr>
              <a:t>Our open day sessions are  on the 25th, 26</a:t>
            </a:r>
            <a:r>
              <a:rPr lang="en-GB" sz="1500" b="0" baseline="30000" dirty="0">
                <a:latin typeface="Comic Sans MS" pitchFamily="66" charset="0"/>
                <a:cs typeface="Aharoni" pitchFamily="2" charset="-79"/>
              </a:rPr>
              <a:t>th</a:t>
            </a:r>
            <a:r>
              <a:rPr lang="en-GB" sz="1500" b="0" dirty="0">
                <a:latin typeface="Comic Sans MS" pitchFamily="66" charset="0"/>
                <a:cs typeface="Aharoni" pitchFamily="2" charset="-79"/>
              </a:rPr>
              <a:t> and 27</a:t>
            </a:r>
            <a:r>
              <a:rPr lang="en-GB" sz="1500" b="0" baseline="30000" dirty="0">
                <a:latin typeface="Comic Sans MS" pitchFamily="66" charset="0"/>
                <a:cs typeface="Aharoni" pitchFamily="2" charset="-79"/>
              </a:rPr>
              <a:t>th</a:t>
            </a:r>
            <a:r>
              <a:rPr lang="en-GB" sz="1500" b="0" dirty="0">
                <a:latin typeface="Comic Sans MS" pitchFamily="66" charset="0"/>
                <a:cs typeface="Aharoni" pitchFamily="2" charset="-79"/>
              </a:rPr>
              <a:t> August.</a:t>
            </a:r>
          </a:p>
          <a:p>
            <a:pPr marL="285750" indent="-285750" algn="ctr">
              <a:buFont typeface="Arial" panose="020B0604020202020204" pitchFamily="34" charset="0"/>
              <a:buChar char="•"/>
            </a:pPr>
            <a:r>
              <a:rPr lang="en-GB" sz="1500" b="0" dirty="0">
                <a:latin typeface="Comic Sans MS" pitchFamily="66" charset="0"/>
                <a:cs typeface="Aharoni" pitchFamily="2" charset="-79"/>
              </a:rPr>
              <a:t>It is essential you come at your allocated slot and only 1 parent may attend. This may be altered depending on updated Covid guidance </a:t>
            </a:r>
          </a:p>
          <a:p>
            <a:pPr marL="285750" indent="-285750" algn="ctr">
              <a:buFont typeface="Arial" panose="020B0604020202020204" pitchFamily="34" charset="0"/>
              <a:buChar char="•"/>
            </a:pPr>
            <a:r>
              <a:rPr lang="en-GB" sz="1500" b="0" dirty="0">
                <a:latin typeface="Comic Sans MS" pitchFamily="66" charset="0"/>
                <a:cs typeface="Aharoni" pitchFamily="2" charset="-79"/>
              </a:rPr>
              <a:t>Children will have an opportunity to  become familiar with their new setting having time to  play with toys, explore new areas and meet their new teachers and nursery assistants.</a:t>
            </a:r>
          </a:p>
          <a:p>
            <a:pPr marL="285750" indent="-285750" algn="ctr">
              <a:buFont typeface="Arial" panose="020B0604020202020204" pitchFamily="34" charset="0"/>
              <a:buChar char="•"/>
            </a:pPr>
            <a:r>
              <a:rPr lang="en-GB" sz="1500" b="0" dirty="0">
                <a:latin typeface="Comic Sans MS" panose="030F0902030302020204" pitchFamily="66" charset="0"/>
              </a:rPr>
              <a:t>In addition to our open days and to have a strong induction process we will provide parents with as much information as possible about what to expect.  We will send photographs/power points and a virtual tour of our setting and an outline of what a typical pre-school session might entail. We hope this will help parents to prepare pupils ahead of their first day. </a:t>
            </a:r>
            <a:endParaRPr lang="en-GB" sz="1400" b="0" dirty="0">
              <a:latin typeface="Comic Sans MS" panose="030F0902030302020204" pitchFamily="66" charset="0"/>
            </a:endParaRPr>
          </a:p>
          <a:p>
            <a:pPr marL="285750" indent="-285750" algn="ctr">
              <a:buFont typeface="Arial" panose="020B0604020202020204" pitchFamily="34" charset="0"/>
              <a:buChar char="•"/>
            </a:pPr>
            <a:endParaRPr lang="en-GB" sz="1400" b="0" dirty="0">
              <a:latin typeface="Comic Sans MS" pitchFamily="66" charset="0"/>
              <a:cs typeface="Aharoni" pitchFamily="2" charset="-79"/>
            </a:endParaRPr>
          </a:p>
        </p:txBody>
      </p:sp>
      <p:pic>
        <p:nvPicPr>
          <p:cNvPr id="7" name="Picture 6"/>
          <p:cNvPicPr>
            <a:picLocks noChangeAspect="1"/>
          </p:cNvPicPr>
          <p:nvPr/>
        </p:nvPicPr>
        <p:blipFill>
          <a:blip r:embed="rId3"/>
          <a:stretch>
            <a:fillRect/>
          </a:stretch>
        </p:blipFill>
        <p:spPr>
          <a:xfrm>
            <a:off x="5740322" y="5023129"/>
            <a:ext cx="3403677" cy="1844825"/>
          </a:xfrm>
          <a:prstGeom prst="rect">
            <a:avLst/>
          </a:prstGeom>
        </p:spPr>
      </p:pic>
      <p:pic>
        <p:nvPicPr>
          <p:cNvPr id="6" name="Picture 5" descr="Macintosh HD:Users:goodshepherdns:Desktop:iPhoto Library.photolibrary:Previews:2018:04:17:20180417-121118:YThhSNOLTD20hggZlLmtKg:Horley-Facebook_Post_Image_-_Open_Day_-_Announcement_Ma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5" y="0"/>
            <a:ext cx="1944216" cy="1512168"/>
          </a:xfrm>
          <a:prstGeom prst="rect">
            <a:avLst/>
          </a:prstGeom>
          <a:noFill/>
          <a:ln>
            <a:noFill/>
          </a:ln>
        </p:spPr>
      </p:pic>
      <p:pic>
        <p:nvPicPr>
          <p:cNvPr id="9" name="Picture 8" descr="IMG_595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408" y="5013176"/>
            <a:ext cx="3342960" cy="1844824"/>
          </a:xfrm>
          <a:prstGeom prst="rect">
            <a:avLst/>
          </a:prstGeom>
        </p:spPr>
      </p:pic>
      <p:pic>
        <p:nvPicPr>
          <p:cNvPr id="11" name="Picture 10">
            <a:extLst>
              <a:ext uri="{FF2B5EF4-FFF2-40B4-BE49-F238E27FC236}">
                <a16:creationId xmlns:a16="http://schemas.microsoft.com/office/drawing/2014/main" id="{E0A4AB30-967E-0147-93B7-C06B8CD80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6790" y="243037"/>
            <a:ext cx="1809187" cy="1097731"/>
          </a:xfrm>
          <a:prstGeom prst="rect">
            <a:avLst/>
          </a:prstGeom>
        </p:spPr>
      </p:pic>
      <p:pic>
        <p:nvPicPr>
          <p:cNvPr id="12" name="Picture 11" descr="A picture containing outdoor, water sport, sport, swimming&#10;&#10;Description automatically generated">
            <a:extLst>
              <a:ext uri="{FF2B5EF4-FFF2-40B4-BE49-F238E27FC236}">
                <a16:creationId xmlns:a16="http://schemas.microsoft.com/office/drawing/2014/main" id="{52CB1C92-B438-6044-9B4F-05A7C3F74E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6723" y="5003221"/>
            <a:ext cx="2858683" cy="1854777"/>
          </a:xfrm>
          <a:prstGeom prst="rect">
            <a:avLst/>
          </a:prstGeom>
        </p:spPr>
      </p:pic>
    </p:spTree>
    <p:extLst>
      <p:ext uri="{BB962C8B-B14F-4D97-AF65-F5344CB8AC3E}">
        <p14:creationId xmlns:p14="http://schemas.microsoft.com/office/powerpoint/2010/main" val="3972948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88640"/>
            <a:ext cx="7520940" cy="432048"/>
          </a:xfrm>
        </p:spPr>
        <p:txBody>
          <a:bodyPr/>
          <a:lstStyle/>
          <a:p>
            <a:pPr algn="ctr"/>
            <a:r>
              <a:rPr lang="en-GB" sz="3200" dirty="0">
                <a:solidFill>
                  <a:srgbClr val="002060"/>
                </a:solidFill>
                <a:latin typeface="Comic Sans MS" pitchFamily="66" charset="0"/>
              </a:rPr>
              <a:t> </a:t>
            </a:r>
            <a:r>
              <a:rPr lang="en-GB" sz="2200" dirty="0">
                <a:solidFill>
                  <a:srgbClr val="002060"/>
                </a:solidFill>
                <a:latin typeface="Comic Sans MS" pitchFamily="66" charset="0"/>
              </a:rPr>
              <a:t>SETTLING IN PROCEDURE</a:t>
            </a:r>
          </a:p>
        </p:txBody>
      </p:sp>
      <p:sp>
        <p:nvSpPr>
          <p:cNvPr id="3" name="Content Placeholder 2"/>
          <p:cNvSpPr>
            <a:spLocks noGrp="1"/>
          </p:cNvSpPr>
          <p:nvPr>
            <p:ph idx="1"/>
          </p:nvPr>
        </p:nvSpPr>
        <p:spPr>
          <a:xfrm>
            <a:off x="822960" y="764704"/>
            <a:ext cx="7520940" cy="4608512"/>
          </a:xfrm>
        </p:spPr>
        <p:txBody>
          <a:bodyPr>
            <a:noAutofit/>
          </a:bodyPr>
          <a:lstStyle/>
          <a:p>
            <a:pPr marL="285750" indent="-285750">
              <a:buFont typeface="Arial" panose="020B0604020202020204" pitchFamily="34" charset="0"/>
              <a:buChar char="•"/>
            </a:pPr>
            <a:r>
              <a:rPr lang="en-GB" sz="1400" b="0" dirty="0">
                <a:latin typeface="Comic Sans MS" pitchFamily="66" charset="0"/>
                <a:cs typeface="Aharoni" pitchFamily="2" charset="-79"/>
              </a:rPr>
              <a:t>Settling in dates will be issued via seesaw and will be confirmed during your open day visit</a:t>
            </a:r>
          </a:p>
          <a:p>
            <a:pPr>
              <a:buFont typeface="Arial" pitchFamily="34" charset="0"/>
              <a:buChar char="•"/>
            </a:pPr>
            <a:r>
              <a:rPr lang="en-GB" sz="1400" b="0" dirty="0">
                <a:latin typeface="Comic Sans MS" pitchFamily="66" charset="0"/>
                <a:cs typeface="Aharoni" pitchFamily="2" charset="-79"/>
              </a:rPr>
              <a:t>Each child is assigned a group letter/number and they will stay in this group as time lengthens</a:t>
            </a:r>
          </a:p>
          <a:p>
            <a:pPr>
              <a:buFont typeface="Arial" pitchFamily="34" charset="0"/>
              <a:buChar char="•"/>
            </a:pPr>
            <a:r>
              <a:rPr lang="en-GB" sz="1400" b="0" dirty="0">
                <a:latin typeface="Comic Sans MS" pitchFamily="66" charset="0"/>
                <a:cs typeface="Aharoni" pitchFamily="2" charset="-79"/>
              </a:rPr>
              <a:t>Small groups are to ensure each child is happy and confident to explore and experiment their new surroundings</a:t>
            </a:r>
          </a:p>
          <a:p>
            <a:pPr>
              <a:buFont typeface="Arial" pitchFamily="34" charset="0"/>
              <a:buChar char="•"/>
            </a:pPr>
            <a:r>
              <a:rPr lang="en-GB" sz="1400" b="0" dirty="0">
                <a:latin typeface="Comic Sans MS" pitchFamily="66" charset="0"/>
                <a:cs typeface="Aharoni" pitchFamily="2" charset="-79"/>
              </a:rPr>
              <a:t>Children begin with 1 hour for 1</a:t>
            </a:r>
            <a:r>
              <a:rPr lang="en-GB" sz="1400" b="0" baseline="30000" dirty="0">
                <a:latin typeface="Comic Sans MS" pitchFamily="66" charset="0"/>
                <a:cs typeface="Aharoni" pitchFamily="2" charset="-79"/>
              </a:rPr>
              <a:t>st</a:t>
            </a:r>
            <a:r>
              <a:rPr lang="en-GB" sz="1400" b="0" dirty="0">
                <a:latin typeface="Comic Sans MS" pitchFamily="66" charset="0"/>
                <a:cs typeface="Aharoni" pitchFamily="2" charset="-79"/>
              </a:rPr>
              <a:t> week and groups begin to amalgamate  and time lengthens if your child is settled</a:t>
            </a:r>
          </a:p>
          <a:p>
            <a:pPr>
              <a:buFont typeface="Arial" pitchFamily="34" charset="0"/>
              <a:buChar char="•"/>
            </a:pPr>
            <a:r>
              <a:rPr lang="en-GB" sz="1400" b="0" dirty="0">
                <a:latin typeface="Comic Sans MS" pitchFamily="66" charset="0"/>
                <a:cs typeface="Aharoni" pitchFamily="2" charset="-79"/>
              </a:rPr>
              <a:t>If your child is anxious during this time we will discuss what strategies be could implemented to make the process less stressful- a shortened session may be what your child requires-remember your child has coped during lockdown and may not be ready to leave you until they are ready,</a:t>
            </a:r>
          </a:p>
          <a:p>
            <a:pPr>
              <a:buFont typeface="Arial" pitchFamily="34" charset="0"/>
              <a:buChar char="•"/>
            </a:pPr>
            <a:r>
              <a:rPr lang="en-GB" sz="1400" b="0" dirty="0">
                <a:latin typeface="Comic Sans MS" pitchFamily="66" charset="0"/>
                <a:cs typeface="Aharoni" pitchFamily="2" charset="-79"/>
              </a:rPr>
              <a:t>Every child is different therefore we will move at a speed that suits your child</a:t>
            </a:r>
          </a:p>
          <a:p>
            <a:pPr>
              <a:buFont typeface="Arial" pitchFamily="34" charset="0"/>
              <a:buChar char="•"/>
            </a:pPr>
            <a:r>
              <a:rPr lang="en-GB" sz="1400" b="0" dirty="0">
                <a:latin typeface="Comic Sans MS" pitchFamily="66" charset="0"/>
                <a:cs typeface="Aharoni" pitchFamily="2" charset="-79"/>
              </a:rPr>
              <a:t>School meals are £2.50 per day -please ensure you complete the benefit verification form for this entitlement.  This must be completed on line.</a:t>
            </a:r>
          </a:p>
        </p:txBody>
      </p:sp>
      <p:pic>
        <p:nvPicPr>
          <p:cNvPr id="5" name="Picture 4"/>
          <p:cNvPicPr>
            <a:picLocks noChangeAspect="1"/>
          </p:cNvPicPr>
          <p:nvPr/>
        </p:nvPicPr>
        <p:blipFill>
          <a:blip r:embed="rId3"/>
          <a:stretch>
            <a:fillRect/>
          </a:stretch>
        </p:blipFill>
        <p:spPr>
          <a:xfrm>
            <a:off x="-1016" y="5373216"/>
            <a:ext cx="9145016" cy="1296144"/>
          </a:xfrm>
          <a:prstGeom prst="rect">
            <a:avLst/>
          </a:prstGeom>
        </p:spPr>
      </p:pic>
      <p:pic>
        <p:nvPicPr>
          <p:cNvPr id="6" name="Picture 5">
            <a:extLst>
              <a:ext uri="{FF2B5EF4-FFF2-40B4-BE49-F238E27FC236}">
                <a16:creationId xmlns:a16="http://schemas.microsoft.com/office/drawing/2014/main" id="{3F3BE772-59CC-DC40-8B78-57AB6380A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 y="-17985"/>
            <a:ext cx="1499398" cy="845298"/>
          </a:xfrm>
          <a:prstGeom prst="rect">
            <a:avLst/>
          </a:prstGeom>
        </p:spPr>
      </p:pic>
    </p:spTree>
    <p:extLst>
      <p:ext uri="{BB962C8B-B14F-4D97-AF65-F5344CB8AC3E}">
        <p14:creationId xmlns:p14="http://schemas.microsoft.com/office/powerpoint/2010/main" val="3187709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0"/>
            <a:ext cx="7520940" cy="335396"/>
          </a:xfrm>
        </p:spPr>
        <p:txBody>
          <a:bodyPr/>
          <a:lstStyle/>
          <a:p>
            <a:r>
              <a:rPr lang="en-GB" dirty="0">
                <a:latin typeface="Comic Sans MS" panose="030F0902030302020204" pitchFamily="66" charset="0"/>
              </a:rPr>
              <a:t>                   </a:t>
            </a:r>
            <a:r>
              <a:rPr lang="en-GB" sz="2200" dirty="0">
                <a:solidFill>
                  <a:srgbClr val="002060"/>
                </a:solidFill>
                <a:latin typeface="Comic Sans MS" panose="030F0902030302020204" pitchFamily="66" charset="0"/>
              </a:rPr>
              <a:t>Settling IN</a:t>
            </a:r>
          </a:p>
        </p:txBody>
      </p:sp>
      <p:sp>
        <p:nvSpPr>
          <p:cNvPr id="3" name="Content Placeholder 2"/>
          <p:cNvSpPr>
            <a:spLocks noGrp="1"/>
          </p:cNvSpPr>
          <p:nvPr>
            <p:ph idx="1"/>
          </p:nvPr>
        </p:nvSpPr>
        <p:spPr>
          <a:xfrm>
            <a:off x="822960" y="335396"/>
            <a:ext cx="7520940" cy="4943760"/>
          </a:xfrm>
        </p:spPr>
        <p:txBody>
          <a:bodyPr>
            <a:normAutofit/>
          </a:bodyPr>
          <a:lstStyle/>
          <a:p>
            <a:pPr marL="285750" indent="-285750">
              <a:buFont typeface="Arial" panose="020B0604020202020204" pitchFamily="34" charset="0"/>
              <a:buChar char="•"/>
            </a:pPr>
            <a:r>
              <a:rPr lang="en-GB" sz="1400" b="0" dirty="0">
                <a:latin typeface="Comic Sans MS" panose="030F0902030302020204" pitchFamily="66" charset="0"/>
              </a:rPr>
              <a:t>Our settling in period has been adapted to reflect the relevant safety guidance relevant to Covid 19.</a:t>
            </a:r>
          </a:p>
          <a:p>
            <a:pPr marL="285750" indent="-285750">
              <a:buFont typeface="Arial" panose="020B0604020202020204" pitchFamily="34" charset="0"/>
              <a:buChar char="•"/>
            </a:pPr>
            <a:r>
              <a:rPr lang="en-GB" sz="1400" b="0" dirty="0">
                <a:latin typeface="Comic Sans MS" panose="030F0902030302020204" pitchFamily="66" charset="0"/>
              </a:rPr>
              <a:t>We must reduce contact between parents when dropping off and picking up to ensure social distancing measures are adhered to. </a:t>
            </a:r>
          </a:p>
          <a:p>
            <a:pPr marL="285750" indent="-285750">
              <a:buFont typeface="Arial" panose="020B0604020202020204" pitchFamily="34" charset="0"/>
              <a:buChar char="•"/>
            </a:pPr>
            <a:r>
              <a:rPr lang="en-GB" sz="1400" b="0" dirty="0">
                <a:latin typeface="Comic Sans MS" panose="030F0902030302020204" pitchFamily="66" charset="0"/>
              </a:rPr>
              <a:t>To support us, it is vitally important you come at your child’s allocated time</a:t>
            </a:r>
          </a:p>
          <a:p>
            <a:pPr marL="285750" indent="-285750">
              <a:buFont typeface="Arial" panose="020B0604020202020204" pitchFamily="34" charset="0"/>
              <a:buChar char="•"/>
            </a:pPr>
            <a:r>
              <a:rPr lang="en-GB" sz="1400" b="0" dirty="0">
                <a:latin typeface="Comic Sans MS" panose="030F0902030302020204" pitchFamily="66" charset="0"/>
              </a:rPr>
              <a:t>Your child’s temperature will be taken on entry and you will be required to answer a number of covid related questions. (please ensure you give permission)</a:t>
            </a:r>
          </a:p>
          <a:p>
            <a:pPr marL="285750" indent="-285750">
              <a:buFont typeface="Arial" panose="020B0604020202020204" pitchFamily="34" charset="0"/>
              <a:buChar char="•"/>
            </a:pPr>
            <a:r>
              <a:rPr lang="en-GB" sz="1400" b="0" dirty="0">
                <a:latin typeface="Comic Sans MS" panose="030F0902030302020204" pitchFamily="66" charset="0"/>
              </a:rPr>
              <a:t>Please do not bring any toys or schoolbags into the setting.</a:t>
            </a:r>
          </a:p>
          <a:p>
            <a:pPr marL="285750" indent="-285750">
              <a:buFont typeface="Arial" panose="020B0604020202020204" pitchFamily="34" charset="0"/>
              <a:buChar char="•"/>
            </a:pPr>
            <a:r>
              <a:rPr lang="en-GB" sz="1400" b="0" dirty="0">
                <a:latin typeface="Comic Sans MS" panose="030F0902030302020204" pitchFamily="66" charset="0"/>
              </a:rPr>
              <a:t>We would ask that a spare coat could be left in nursery school for their own use</a:t>
            </a:r>
          </a:p>
          <a:p>
            <a:pPr marL="285750" indent="-285750">
              <a:buFont typeface="Arial" panose="020B0604020202020204" pitchFamily="34" charset="0"/>
              <a:buChar char="•"/>
            </a:pPr>
            <a:r>
              <a:rPr lang="en-GB" sz="1400" b="0" dirty="0">
                <a:latin typeface="Comic Sans MS" panose="030F0902030302020204" pitchFamily="66" charset="0"/>
              </a:rPr>
              <a:t>Only 1 parent may attend open day session and for future drop offs- as we must follow PHA advice with social distancing measures</a:t>
            </a:r>
          </a:p>
          <a:p>
            <a:pPr marL="285750" indent="-285750">
              <a:buFont typeface="Arial" panose="020B0604020202020204" pitchFamily="34" charset="0"/>
              <a:buChar char="•"/>
            </a:pPr>
            <a:r>
              <a:rPr lang="en-GB" sz="1400" b="0" dirty="0">
                <a:latin typeface="Comic Sans MS" panose="030F0902030302020204" pitchFamily="66" charset="0"/>
              </a:rPr>
              <a:t>Parents must wear a mask on any arranged visit into the nursery setting.</a:t>
            </a:r>
          </a:p>
          <a:p>
            <a:pPr marL="285750" indent="-285750">
              <a:buFont typeface="Arial" panose="020B0604020202020204" pitchFamily="34" charset="0"/>
              <a:buChar char="•"/>
            </a:pPr>
            <a:r>
              <a:rPr lang="en-GB" sz="1400" b="0" dirty="0">
                <a:latin typeface="Comic Sans MS" panose="030F0902030302020204" pitchFamily="66" charset="0"/>
              </a:rPr>
              <a:t>Staff will wear visors/masks and we will share social stories and visuals to explain to  the children why their teachers are wearing visors/masks</a:t>
            </a:r>
          </a:p>
          <a:p>
            <a:pPr marL="285750" indent="-285750">
              <a:buFont typeface="Arial" panose="020B0604020202020204" pitchFamily="34" charset="0"/>
              <a:buChar char="•"/>
            </a:pPr>
            <a:r>
              <a:rPr lang="en-GB" sz="1400" b="0" dirty="0">
                <a:latin typeface="Comic Sans MS" panose="030F0902030302020204" pitchFamily="66" charset="0"/>
              </a:rPr>
              <a:t>Teachers will discuss any important issues with parents and likewise parents can use the open day as an opportunity to discuss any relevant issues to support their child in nursery school ,</a:t>
            </a:r>
            <a:r>
              <a:rPr lang="en-GB" sz="1400" b="0" dirty="0" err="1">
                <a:latin typeface="Comic Sans MS" panose="030F0902030302020204" pitchFamily="66" charset="0"/>
              </a:rPr>
              <a:t>eg</a:t>
            </a:r>
            <a:r>
              <a:rPr lang="en-GB" sz="1400" b="0" dirty="0">
                <a:latin typeface="Comic Sans MS" panose="030F0902030302020204" pitchFamily="66" charset="0"/>
              </a:rPr>
              <a:t>, speech, behaviour, clinically vulnerable category, health issues, safeguarding…</a:t>
            </a:r>
          </a:p>
        </p:txBody>
      </p:sp>
      <p:sp>
        <p:nvSpPr>
          <p:cNvPr id="6" name="Title 1">
            <a:extLst>
              <a:ext uri="{FF2B5EF4-FFF2-40B4-BE49-F238E27FC236}">
                <a16:creationId xmlns:a16="http://schemas.microsoft.com/office/drawing/2014/main" id="{6A56E861-3126-9D4C-9384-2A2FD33194EA}"/>
              </a:ext>
            </a:extLst>
          </p:cNvPr>
          <p:cNvSpPr txBox="1">
            <a:spLocks/>
          </p:cNvSpPr>
          <p:nvPr/>
        </p:nvSpPr>
        <p:spPr>
          <a:xfrm>
            <a:off x="648072" y="5879940"/>
            <a:ext cx="7300292" cy="548640"/>
          </a:xfrm>
          <a:prstGeom prst="rect">
            <a:avLst/>
          </a:prstGeom>
        </p:spPr>
        <p:txBody>
          <a:bodyPr vert="horz" lIns="91440" tIns="45720" rIns="91440" bIns="45720" rtlCol="0" anchor="ctr">
            <a:normAutofit fontScale="37500" lnSpcReduction="20000"/>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br>
              <a:rPr lang="en-GB" sz="4400">
                <a:solidFill>
                  <a:srgbClr val="002060"/>
                </a:solidFill>
                <a:latin typeface="Balloonist SF" pitchFamily="34" charset="0"/>
              </a:rPr>
            </a:br>
            <a:endParaRPr lang="en-GB" sz="4400">
              <a:solidFill>
                <a:srgbClr val="002060"/>
              </a:solidFill>
              <a:latin typeface="Comic Sans MS" pitchFamily="66" charset="0"/>
            </a:endParaRPr>
          </a:p>
        </p:txBody>
      </p:sp>
      <p:pic>
        <p:nvPicPr>
          <p:cNvPr id="7" name="Picture 6">
            <a:extLst>
              <a:ext uri="{FF2B5EF4-FFF2-40B4-BE49-F238E27FC236}">
                <a16:creationId xmlns:a16="http://schemas.microsoft.com/office/drawing/2014/main" id="{2C178590-8539-0F47-8092-FA251043E91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74903" y="5591944"/>
            <a:ext cx="8352928" cy="1149424"/>
          </a:xfrm>
          <a:prstGeom prst="rect">
            <a:avLst/>
          </a:prstGeom>
          <a:noFill/>
          <a:ln>
            <a:noFill/>
          </a:ln>
          <a:effectLst>
            <a:softEdge rad="38100"/>
          </a:effectLst>
        </p:spPr>
      </p:pic>
    </p:spTree>
    <p:extLst>
      <p:ext uri="{BB962C8B-B14F-4D97-AF65-F5344CB8AC3E}">
        <p14:creationId xmlns:p14="http://schemas.microsoft.com/office/powerpoint/2010/main" val="19020910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4334</TotalTime>
  <Words>4772</Words>
  <Application>Microsoft Macintosh PowerPoint</Application>
  <PresentationFormat>On-screen Show (4:3)</PresentationFormat>
  <Paragraphs>316</Paragraphs>
  <Slides>32</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Accent SF</vt:lpstr>
      <vt:lpstr>Balloonist SF</vt:lpstr>
      <vt:lpstr>Aharoni</vt:lpstr>
      <vt:lpstr>Arial</vt:lpstr>
      <vt:lpstr>Calibri</vt:lpstr>
      <vt:lpstr>Comic Sans MS</vt:lpstr>
      <vt:lpstr>Franklin Gothic Book</vt:lpstr>
      <vt:lpstr>Franklin Gothic Medium</vt:lpstr>
      <vt:lpstr>Wingdings</vt:lpstr>
      <vt:lpstr>Angles</vt:lpstr>
      <vt:lpstr> </vt:lpstr>
      <vt:lpstr>staff</vt:lpstr>
      <vt:lpstr>  WELCOMe</vt:lpstr>
      <vt:lpstr>   The Curriculum  </vt:lpstr>
      <vt:lpstr>ReSTART INFORMATION </vt:lpstr>
      <vt:lpstr>SUPPORTING OUR CHILDREN</vt:lpstr>
      <vt:lpstr>OPEN DAY</vt:lpstr>
      <vt:lpstr> SETTLING IN PROCEDURE</vt:lpstr>
      <vt:lpstr>                   Settling IN</vt:lpstr>
      <vt:lpstr>             SETTLING IN PROCEDURES                 (dependent  on updated Covid guidance at the time )</vt:lpstr>
      <vt:lpstr>Social Distancing for pupils</vt:lpstr>
      <vt:lpstr>Social distancing for parents, visitors and staff (depending on updated Covid guidance at this time )</vt:lpstr>
      <vt:lpstr>Handwashing and respiratory hygiene</vt:lpstr>
      <vt:lpstr>                       Intimate Care</vt:lpstr>
      <vt:lpstr>Symptoms</vt:lpstr>
      <vt:lpstr>Procedures when responding to a suspected case of Corona virus</vt:lpstr>
      <vt:lpstr>Procedures </vt:lpstr>
      <vt:lpstr>Coughs, colds and sickness</vt:lpstr>
      <vt:lpstr>Planning</vt:lpstr>
      <vt:lpstr>ASSESSMENT AND RECORD KEEPING</vt:lpstr>
      <vt:lpstr>GDPR General Data Protection Regulations</vt:lpstr>
      <vt:lpstr>CHILD PROTECTION &amp; Safeguarding </vt:lpstr>
      <vt:lpstr>SNACK FUND</vt:lpstr>
      <vt:lpstr>    UNIFORMS</vt:lpstr>
      <vt:lpstr>PREPARING YOUR CHILD</vt:lpstr>
      <vt:lpstr> </vt:lpstr>
      <vt:lpstr>Extended schools </vt:lpstr>
      <vt:lpstr> Good Shepherd Welcomes  Big Bedtime Read and Education Works </vt:lpstr>
      <vt:lpstr> online Safety</vt:lpstr>
      <vt:lpstr>Eco-Schools</vt:lpstr>
      <vt:lpstr>NI forest school NIFSA </vt:lpstr>
      <vt:lpstr>Parents as Partners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Night 2013/2014</dc:title>
  <dc:subject/>
  <dc:creator>marie therese griffin</dc:creator>
  <cp:keywords/>
  <dc:description/>
  <cp:lastModifiedBy>Microsoft Office User</cp:lastModifiedBy>
  <cp:revision>165</cp:revision>
  <cp:lastPrinted>2021-04-19T13:23:18Z</cp:lastPrinted>
  <dcterms:created xsi:type="dcterms:W3CDTF">2013-05-10T18:07:06Z</dcterms:created>
  <dcterms:modified xsi:type="dcterms:W3CDTF">2021-08-27T14:30:39Z</dcterms:modified>
  <cp:category/>
</cp:coreProperties>
</file>